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7"/>
  </p:notesMasterIdLst>
  <p:sldIdLst>
    <p:sldId id="859" r:id="rId2"/>
    <p:sldId id="1238" r:id="rId3"/>
    <p:sldId id="1347" r:id="rId4"/>
    <p:sldId id="1242" r:id="rId5"/>
    <p:sldId id="1244" r:id="rId6"/>
    <p:sldId id="1245" r:id="rId7"/>
    <p:sldId id="1348" r:id="rId8"/>
    <p:sldId id="1349" r:id="rId9"/>
    <p:sldId id="1246" r:id="rId10"/>
    <p:sldId id="1350" r:id="rId11"/>
    <p:sldId id="1251" r:id="rId12"/>
    <p:sldId id="1351" r:id="rId13"/>
    <p:sldId id="1247" r:id="rId14"/>
    <p:sldId id="1240" r:id="rId15"/>
    <p:sldId id="1241" r:id="rId16"/>
    <p:sldId id="1253" r:id="rId17"/>
    <p:sldId id="1262" r:id="rId18"/>
    <p:sldId id="1263" r:id="rId19"/>
    <p:sldId id="1264" r:id="rId20"/>
    <p:sldId id="1265" r:id="rId21"/>
    <p:sldId id="1266" r:id="rId22"/>
    <p:sldId id="1267" r:id="rId23"/>
    <p:sldId id="1268" r:id="rId24"/>
    <p:sldId id="1269" r:id="rId25"/>
    <p:sldId id="1270" r:id="rId26"/>
    <p:sldId id="1352" r:id="rId27"/>
    <p:sldId id="1272" r:id="rId28"/>
    <p:sldId id="1353" r:id="rId29"/>
    <p:sldId id="1274" r:id="rId30"/>
    <p:sldId id="1275" r:id="rId31"/>
    <p:sldId id="1255" r:id="rId32"/>
    <p:sldId id="1358" r:id="rId33"/>
    <p:sldId id="1256" r:id="rId34"/>
    <p:sldId id="1276" r:id="rId35"/>
    <p:sldId id="1278" r:id="rId36"/>
    <p:sldId id="1280" r:id="rId37"/>
    <p:sldId id="1258" r:id="rId38"/>
    <p:sldId id="1281" r:id="rId39"/>
    <p:sldId id="1354" r:id="rId40"/>
    <p:sldId id="1283" r:id="rId41"/>
    <p:sldId id="1284" r:id="rId42"/>
    <p:sldId id="1285" r:id="rId43"/>
    <p:sldId id="1355" r:id="rId44"/>
    <p:sldId id="1287" r:id="rId45"/>
    <p:sldId id="1288" r:id="rId46"/>
    <p:sldId id="1289" r:id="rId47"/>
    <p:sldId id="1259" r:id="rId48"/>
    <p:sldId id="1290" r:id="rId49"/>
    <p:sldId id="1359" r:id="rId50"/>
    <p:sldId id="1292" r:id="rId51"/>
    <p:sldId id="1294" r:id="rId52"/>
    <p:sldId id="1295" r:id="rId53"/>
    <p:sldId id="1357" r:id="rId54"/>
    <p:sldId id="1297" r:id="rId55"/>
    <p:sldId id="1298" r:id="rId56"/>
    <p:sldId id="1261" r:id="rId57"/>
    <p:sldId id="1299" r:id="rId58"/>
    <p:sldId id="1300" r:id="rId59"/>
    <p:sldId id="1302" r:id="rId60"/>
    <p:sldId id="1303" r:id="rId61"/>
    <p:sldId id="1304" r:id="rId62"/>
    <p:sldId id="1308" r:id="rId63"/>
    <p:sldId id="1309" r:id="rId64"/>
    <p:sldId id="1319" r:id="rId65"/>
    <p:sldId id="1313" r:id="rId66"/>
    <p:sldId id="1314" r:id="rId67"/>
    <p:sldId id="1320" r:id="rId68"/>
    <p:sldId id="1317" r:id="rId69"/>
    <p:sldId id="1301" r:id="rId70"/>
    <p:sldId id="1333" r:id="rId71"/>
    <p:sldId id="1334" r:id="rId72"/>
    <p:sldId id="1335" r:id="rId73"/>
    <p:sldId id="1344" r:id="rId74"/>
    <p:sldId id="1346" r:id="rId75"/>
    <p:sldId id="1336" r:id="rId7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1EF"/>
    <a:srgbClr val="FCE2D0"/>
    <a:srgbClr val="E6FFEF"/>
    <a:srgbClr val="D3EDE9"/>
    <a:srgbClr val="00AEEF"/>
    <a:srgbClr val="F38928"/>
    <a:srgbClr val="FBC9BC"/>
    <a:srgbClr val="FEE2D1"/>
    <a:srgbClr val="F36821"/>
    <a:srgbClr val="D3ECE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06" autoAdjust="0"/>
  </p:normalViewPr>
  <p:slideViewPr>
    <p:cSldViewPr>
      <p:cViewPr varScale="1">
        <p:scale>
          <a:sx n="106" d="100"/>
          <a:sy n="106" d="100"/>
        </p:scale>
        <p:origin x="894"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2025/11/9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3718942" y="-27384"/>
            <a:ext cx="820891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smtClean="0">
                <a:solidFill>
                  <a:prstClr val="black"/>
                </a:solidFill>
                <a:latin typeface="楷体" panose="02010609060101010101" pitchFamily="49" charset="-122"/>
                <a:ea typeface="楷体" panose="02010609060101010101" pitchFamily="49" charset="-122"/>
              </a:rPr>
              <a:t>实验班全程提优训练 高中英语 选择性必修 第三册 </a:t>
            </a:r>
            <a:r>
              <a:rPr lang="en-US" altLang="zh-CN" sz="2000" smtClean="0">
                <a:solidFill>
                  <a:prstClr val="black"/>
                </a:solidFill>
                <a:latin typeface="楷体" panose="02010609060101010101" pitchFamily="49" charset="-122"/>
                <a:ea typeface="楷体" panose="02010609060101010101" pitchFamily="49" charset="-122"/>
              </a:rPr>
              <a:t>BSD</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2025/11/9</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7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7978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UNIT 7</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　</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CAREERS</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416320"/>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away from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离开，摆脱</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down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开始，着手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through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通过，办完，完成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together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聚集；召集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over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越过；克服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 up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起来；起床</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2096001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apply</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申请</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请求</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21818"/>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applied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position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consultant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international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department...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我知道你已经在我们国际销售部申请了销售顾问这一职位</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12776"/>
            <a:ext cx="6471576" cy="425544"/>
          </a:xfrm>
          <a:prstGeom prst="rect">
            <a:avLst/>
          </a:prstGeom>
        </p:spPr>
      </p:pic>
      <p:sp>
        <p:nvSpPr>
          <p:cNvPr id="3" name="矩形 2"/>
          <p:cNvSpPr/>
          <p:nvPr/>
        </p:nvSpPr>
        <p:spPr>
          <a:xfrm>
            <a:off x="360854" y="3020759"/>
            <a:ext cx="11485848" cy="576248"/>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I’m writing to apply for the position of your assistant. </a:t>
            </a:r>
            <a:r>
              <a:rPr lang="zh-CN" altLang="zh-CN" sz="2400" b="0" spc="-100" dirty="0">
                <a:solidFill>
                  <a:srgbClr val="000000"/>
                </a:solidFill>
                <a:ea typeface="楷体" panose="02010609060101010101" pitchFamily="49" charset="-122"/>
                <a:cs typeface="Times New Roman" panose="02020603050405020304" pitchFamily="18" charset="0"/>
              </a:rPr>
              <a:t>我写信是为了申请你的助理这个职位。</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44976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416320"/>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apply sth to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将某物应用于某物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apply for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申请，请求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apply to... for...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申请</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apply oneself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专心致志于</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applied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适用于，应用于，施加于</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application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申请，应用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7062478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579967"/>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studied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你又在大学学习什么呢</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2128953"/>
            <a:ext cx="11485848" cy="57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987425">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本句使用了强调句句型。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2302886"/>
            <a:ext cx="912981" cy="298464"/>
          </a:xfrm>
          <a:prstGeom prst="rect">
            <a:avLst/>
          </a:prstGeom>
        </p:spPr>
      </p:pic>
      <p:sp>
        <p:nvSpPr>
          <p:cNvPr id="6" name="内容占位符 12"/>
          <p:cNvSpPr txBox="1">
            <a:spLocks/>
          </p:cNvSpPr>
          <p:nvPr/>
        </p:nvSpPr>
        <p:spPr bwMode="auto">
          <a:xfrm>
            <a:off x="360854" y="2960594"/>
            <a:ext cx="11485848" cy="3416320"/>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）强调句句型的基本结构为：</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若被强调的是人</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可用</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若被强调的部分是其他时</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一律用</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）强调句句型的一般疑问句结构为：</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that/who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）强调句句型的特殊疑问句结构为：特殊疑问词＋</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is/was it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 ...until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句型中的时间状语（</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）进行强调时的结构为：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is/was not until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＋被强调部分＋</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＋其他部分。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知识拓展.eps" descr="id:2147486363;FounderCES"/>
          <p:cNvPicPr/>
          <p:nvPr/>
        </p:nvPicPr>
        <p:blipFill>
          <a:blip r:embed="rId4"/>
          <a:stretch>
            <a:fillRect/>
          </a:stretch>
        </p:blipFill>
        <p:spPr>
          <a:xfrm>
            <a:off x="694606" y="2799034"/>
            <a:ext cx="1821926" cy="323119"/>
          </a:xfrm>
          <a:prstGeom prst="rect">
            <a:avLst/>
          </a:prstGeom>
        </p:spPr>
      </p:pic>
    </p:spTree>
    <p:extLst>
      <p:ext uri="{BB962C8B-B14F-4D97-AF65-F5344CB8AC3E}">
        <p14:creationId xmlns:p14="http://schemas.microsoft.com/office/powerpoint/2010/main" val="25770905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28788"/>
            <a:ext cx="11485848" cy="2308324"/>
          </a:xfrm>
          <a:noFill/>
        </p:spPr>
        <p:txBody>
          <a:bodyPr/>
          <a:lstStyle/>
          <a:p>
            <a:pPr hangingPunct="0">
              <a:spcAft>
                <a:spcPts val="0"/>
              </a:spcAft>
            </a:pPr>
            <a:r>
              <a:rPr lang="en-US" altLang="zh-CN" spc="-1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railway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yesterday.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昨天我是在火车站遇到李明的。</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just wonder what it is that makes him so excited.</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我只是想知道是什么事让他如此兴奋。</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was not until she spoke that I recognized she was Mary.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直到她开口说话我才认出她是玛丽。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116355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4" y="879791"/>
            <a:ext cx="11473012" cy="378988"/>
          </a:xfrm>
          <a:prstGeom prst="rect">
            <a:avLst/>
          </a:prstGeom>
        </p:spPr>
      </p:pic>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employ</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&amp;n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雇用</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658794"/>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IQ</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employed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promoted.</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在工作方面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帮你找到工作的是智商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但让你升职的是情商。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3"/>
          <a:stretch>
            <a:fillRect/>
          </a:stretch>
        </p:blipFill>
        <p:spPr>
          <a:xfrm>
            <a:off x="5375126" y="2449752"/>
            <a:ext cx="6471576" cy="425544"/>
          </a:xfrm>
          <a:prstGeom prst="rect">
            <a:avLst/>
          </a:prstGeom>
        </p:spPr>
      </p:pic>
      <p:pic>
        <p:nvPicPr>
          <p:cNvPr id="8" name="单词冲关.eps" descr="id:2147486489;FounderCES"/>
          <p:cNvPicPr/>
          <p:nvPr/>
        </p:nvPicPr>
        <p:blipFill>
          <a:blip r:embed="rId4"/>
          <a:stretch>
            <a:fillRect/>
          </a:stretch>
        </p:blipFill>
        <p:spPr>
          <a:xfrm>
            <a:off x="360854" y="1356873"/>
            <a:ext cx="1775418" cy="354564"/>
          </a:xfrm>
          <a:prstGeom prst="rect">
            <a:avLst/>
          </a:prstGeom>
        </p:spPr>
      </p:pic>
      <p:sp>
        <p:nvSpPr>
          <p:cNvPr id="4" name="矩形 3"/>
          <p:cNvSpPr/>
          <p:nvPr/>
        </p:nvSpPr>
        <p:spPr>
          <a:xfrm>
            <a:off x="360854" y="4077072"/>
            <a:ext cx="11473012"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Every autumn</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they employ casual workers to pick the fruit.</a:t>
            </a:r>
            <a:r>
              <a:rPr lang="zh-CN" altLang="zh-CN" sz="2400" b="0" dirty="0">
                <a:solidFill>
                  <a:srgbClr val="000000"/>
                </a:solidFill>
                <a:ea typeface="楷体" panose="02010609060101010101" pitchFamily="49" charset="-122"/>
                <a:cs typeface="Times New Roman" panose="02020603050405020304" pitchFamily="18" charset="0"/>
              </a:rPr>
              <a:t>每年秋天</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他们雇用临时工摘水果。</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81138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employ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雇用某人为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employ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雇用某人做某事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employed in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从事于，忙于（</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children should be taught how to employ their spare time properly.</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孩子们应该被教会怎样合理利用他们的空闲时间。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was employed in making a list of all the work to be done this week.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她忙着把这周所有要做的工作列一个清单。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Tree>
    <p:extLst>
      <p:ext uri="{BB962C8B-B14F-4D97-AF65-F5344CB8AC3E}">
        <p14:creationId xmlns:p14="http://schemas.microsoft.com/office/powerpoint/2010/main" val="17369966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1790814"/>
            <a:ext cx="11485848" cy="2862322"/>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employee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受雇者，雇工，雇员</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employer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雇用者，雇主，老板</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employment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工作，职业，受雇；</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就业；雇用</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local employment will be created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particularly in service industries.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当地会创造出更多的就业机会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尤其是服务行业。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629254"/>
            <a:ext cx="1821926" cy="323119"/>
          </a:xfrm>
          <a:prstGeom prst="rect">
            <a:avLst/>
          </a:prstGeom>
        </p:spPr>
      </p:pic>
    </p:spTree>
    <p:extLst>
      <p:ext uri="{BB962C8B-B14F-4D97-AF65-F5344CB8AC3E}">
        <p14:creationId xmlns:p14="http://schemas.microsoft.com/office/powerpoint/2010/main" val="14682031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determine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决定</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直接影响</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测定</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确定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549810"/>
            <a:ext cx="11485848" cy="186974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IQ</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即使从未看到过自己的测试结果</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他们也认为是智商决定了自己日后在生活中的表现。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340768"/>
            <a:ext cx="6471576" cy="425544"/>
          </a:xfrm>
          <a:prstGeom prst="rect">
            <a:avLst/>
          </a:prstGeom>
        </p:spPr>
      </p:pic>
      <p:sp>
        <p:nvSpPr>
          <p:cNvPr id="3" name="矩形 2"/>
          <p:cNvSpPr/>
          <p:nvPr/>
        </p:nvSpPr>
        <p:spPr>
          <a:xfrm>
            <a:off x="360854" y="3524815"/>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How hard the swimmers work now will determine how they perform in the Olympics.</a:t>
            </a:r>
            <a:r>
              <a:rPr lang="zh-CN" altLang="zh-CN" sz="2400" b="0" dirty="0">
                <a:solidFill>
                  <a:srgbClr val="000000"/>
                </a:solidFill>
                <a:ea typeface="楷体" panose="02010609060101010101" pitchFamily="49" charset="-122"/>
                <a:cs typeface="Times New Roman" panose="02020603050405020304" pitchFamily="18" charset="0"/>
              </a:rPr>
              <a:t>游泳运动员现在的努力程度将决定他们在奥运会上的表现。</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0361908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3900235"/>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表示动作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）决心做某事，决定做某事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determined to do sth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 on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Greatly encouraged by what the teacher said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boy returned to his seat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determined to study harder.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老师的话使这个男孩深受鼓舞</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他回到座位上</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决心更加努力地学习。</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 determined on an early start in order to catch the early bus.</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为了能赶上早班车</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他们决定早点出发。</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Tree>
    <p:extLst>
      <p:ext uri="{BB962C8B-B14F-4D97-AF65-F5344CB8AC3E}">
        <p14:creationId xmlns:p14="http://schemas.microsoft.com/office/powerpoint/2010/main" val="10739508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reliable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可信赖的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可靠的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知识.eps" descr="id:2147486321;FounderCES"/>
          <p:cNvPicPr/>
          <p:nvPr/>
        </p:nvPicPr>
        <p:blipFill>
          <a:blip r:embed="rId2">
            <a:clrChange>
              <a:clrFrom>
                <a:srgbClr val="000000">
                  <a:alpha val="0"/>
                </a:srgbClr>
              </a:clrFrom>
              <a:clrTo>
                <a:srgbClr val="000000">
                  <a:alpha val="0"/>
                </a:srgbClr>
              </a:clrTo>
            </a:clrChange>
          </a:blip>
          <a:stretch>
            <a:fillRect/>
          </a:stretch>
        </p:blipFill>
        <p:spPr>
          <a:xfrm>
            <a:off x="3511490" y="785828"/>
            <a:ext cx="5184576" cy="566914"/>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360855" y="1540770"/>
            <a:ext cx="11485848" cy="379033"/>
          </a:xfrm>
          <a:prstGeom prst="rect">
            <a:avLst/>
          </a:prstGeom>
        </p:spPr>
      </p:pic>
      <p:pic>
        <p:nvPicPr>
          <p:cNvPr id="6" name="单词冲关.eps" descr="id:2147486349;FounderCES"/>
          <p:cNvPicPr/>
          <p:nvPr/>
        </p:nvPicPr>
        <p:blipFill>
          <a:blip r:embed="rId4"/>
          <a:stretch>
            <a:fillRect/>
          </a:stretch>
        </p:blipFill>
        <p:spPr>
          <a:xfrm>
            <a:off x="362360" y="2029218"/>
            <a:ext cx="1773912" cy="354263"/>
          </a:xfrm>
          <a:prstGeom prst="rect">
            <a:avLst/>
          </a:prstGeom>
        </p:spPr>
      </p:pic>
      <p:sp>
        <p:nvSpPr>
          <p:cNvPr id="18" name="内容占位符 1"/>
          <p:cNvSpPr txBox="1">
            <a:spLocks/>
          </p:cNvSpPr>
          <p:nvPr/>
        </p:nvSpPr>
        <p:spPr bwMode="auto">
          <a:xfrm>
            <a:off x="360854" y="3440124"/>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我是个值得信赖的人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总能和遇到的每一个人融洽相处</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9" name="教材原句S.eps" descr="id:2147486356;FounderCES"/>
          <p:cNvPicPr/>
          <p:nvPr/>
        </p:nvPicPr>
        <p:blipFill>
          <a:blip r:embed="rId5"/>
          <a:stretch>
            <a:fillRect/>
          </a:stretch>
        </p:blipFill>
        <p:spPr>
          <a:xfrm>
            <a:off x="5375126" y="3231082"/>
            <a:ext cx="6471576" cy="425544"/>
          </a:xfrm>
          <a:prstGeom prst="rect">
            <a:avLst/>
          </a:prstGeom>
        </p:spPr>
      </p:pic>
      <p:pic>
        <p:nvPicPr>
          <p:cNvPr id="20" name="单词冲关.eps" descr="id:2147486489;FounderCES"/>
          <p:cNvPicPr/>
          <p:nvPr/>
        </p:nvPicPr>
        <p:blipFill>
          <a:blip r:embed="rId4"/>
          <a:stretch>
            <a:fillRect/>
          </a:stretch>
        </p:blipFill>
        <p:spPr>
          <a:xfrm>
            <a:off x="360854" y="2019972"/>
            <a:ext cx="1775418" cy="354564"/>
          </a:xfrm>
          <a:prstGeom prst="rect">
            <a:avLst/>
          </a:prstGeom>
        </p:spPr>
      </p:pic>
      <p:sp>
        <p:nvSpPr>
          <p:cNvPr id="7" name="矩形 6"/>
          <p:cNvSpPr/>
          <p:nvPr/>
        </p:nvSpPr>
        <p:spPr>
          <a:xfrm>
            <a:off x="360854" y="4819034"/>
            <a:ext cx="8335212" cy="1130246"/>
          </a:xfrm>
          <a:prstGeom prst="rect">
            <a:avLst/>
          </a:prstGeom>
        </p:spPr>
        <p:txBody>
          <a:bodyPr wrap="square">
            <a:spAutoFit/>
          </a:bodyPr>
          <a:lstStyle/>
          <a:p>
            <a:pPr lvl="0">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He is my schoolmate and also my reliable friend. </a:t>
            </a:r>
            <a:endParaRPr lang="zh-CN" altLang="zh-CN" sz="2400" b="0" dirty="0">
              <a:solidFill>
                <a:srgbClr val="000000"/>
              </a:solidFill>
              <a:cs typeface="Times New Roman" panose="02020603050405020304" pitchFamily="18" charset="0"/>
            </a:endParaRPr>
          </a:p>
          <a:p>
            <a:pPr lvl="0">
              <a:lnSpc>
                <a:spcPct val="150000"/>
              </a:lnSpc>
              <a:spcAft>
                <a:spcPts val="0"/>
              </a:spcAft>
            </a:pPr>
            <a:r>
              <a:rPr lang="zh-CN" altLang="zh-CN" sz="2400" b="0" dirty="0">
                <a:solidFill>
                  <a:srgbClr val="000000"/>
                </a:solidFill>
                <a:ea typeface="楷体" panose="02010609060101010101" pitchFamily="49" charset="-122"/>
                <a:cs typeface="Times New Roman" panose="02020603050405020304" pitchFamily="18" charset="0"/>
              </a:rPr>
              <a:t>他是我的校友</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也是我值得信赖的朋友。</a:t>
            </a:r>
            <a:endParaRPr lang="zh-CN" altLang="en-US" sz="2400" b="0" dirty="0"/>
          </a:p>
        </p:txBody>
      </p:sp>
    </p:spTree>
    <p:extLst>
      <p:ext uri="{BB962C8B-B14F-4D97-AF65-F5344CB8AC3E}">
        <p14:creationId xmlns:p14="http://schemas.microsoft.com/office/powerpoint/2010/main" val="2329675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104796"/>
            <a:ext cx="11485848" cy="168424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determination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决心，果断，坚定；决定，确定</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determination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顽强地，有决心地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determined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决心；决意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943236"/>
            <a:ext cx="1821926" cy="323119"/>
          </a:xfrm>
          <a:prstGeom prst="rect">
            <a:avLst/>
          </a:prstGeom>
        </p:spPr>
      </p:pic>
    </p:spTree>
    <p:extLst>
      <p:ext uri="{BB962C8B-B14F-4D97-AF65-F5344CB8AC3E}">
        <p14:creationId xmlns:p14="http://schemas.microsoft.com/office/powerpoint/2010/main" val="3962927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deserve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应得</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应受到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奖赏或惩罚</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567916"/>
            <a:ext cx="11485848" cy="2423740"/>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smartest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deserve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举个例子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你有没有想过班里那些最聪明的学生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那些你认为本应取得好成绩的学生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有时却考试不及格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358874"/>
            <a:ext cx="6471576" cy="425544"/>
          </a:xfrm>
          <a:prstGeom prst="rect">
            <a:avLst/>
          </a:prstGeom>
        </p:spPr>
      </p:pic>
      <p:sp>
        <p:nvSpPr>
          <p:cNvPr id="3" name="矩形 2"/>
          <p:cNvSpPr/>
          <p:nvPr/>
        </p:nvSpPr>
        <p:spPr>
          <a:xfrm>
            <a:off x="360854" y="4100879"/>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Emotional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and</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mental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problems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arising</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from</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physical</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causes</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deserve</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our</a:t>
            </a:r>
            <a:r>
              <a:rPr lang="en-US" altLang="zh-CN" sz="2400" b="0" dirty="0">
                <a:solidFill>
                  <a:srgbClr val="000000"/>
                </a:solidFill>
                <a:ea typeface="楷体" panose="02010609060101010101" pitchFamily="49" charset="-122"/>
                <a:cs typeface="Times New Roman" panose="02020603050405020304" pitchFamily="18" charset="0"/>
              </a:rPr>
              <a:t> </a:t>
            </a:r>
            <a:r>
              <a:rPr lang="en-US" altLang="zh-CN" sz="2400" b="0" dirty="0">
                <a:solidFill>
                  <a:srgbClr val="000000"/>
                </a:solidFill>
                <a:cs typeface="Times New Roman" panose="02020603050405020304" pitchFamily="18" charset="0"/>
              </a:rPr>
              <a:t>attention.</a:t>
            </a:r>
            <a:r>
              <a:rPr lang="en-US" altLang="zh-CN" sz="2400" b="0" dirty="0">
                <a:solidFill>
                  <a:srgbClr val="000000"/>
                </a:solidFill>
                <a:ea typeface="楷体" panose="02010609060101010101" pitchFamily="49" charset="-122"/>
                <a:cs typeface="Times New Roman" panose="02020603050405020304" pitchFamily="18" charset="0"/>
              </a:rPr>
              <a:t> </a:t>
            </a:r>
            <a:r>
              <a:rPr lang="zh-CN" altLang="zh-CN" sz="2400" b="0" dirty="0">
                <a:solidFill>
                  <a:srgbClr val="000000"/>
                </a:solidFill>
                <a:ea typeface="楷体" panose="02010609060101010101" pitchFamily="49" charset="-122"/>
                <a:cs typeface="Times New Roman" panose="02020603050405020304" pitchFamily="18" charset="0"/>
              </a:rPr>
              <a:t>由生理原因引起的情绪和精神问题值得我们注意。</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9263995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3416320"/>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deserve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应该做某事，值得做某事（</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主语通常为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deserve doing/to be done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值得被做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主语通常为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deserve attention/consideration/sympathy/respect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值得注意</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同情</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Those who are willing to give rather than receive deserve respecting/to be respected.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那些乐于给予而非索取的人值得尊重。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Tree>
    <p:extLst>
      <p:ext uri="{BB962C8B-B14F-4D97-AF65-F5344CB8AC3E}">
        <p14:creationId xmlns:p14="http://schemas.microsoft.com/office/powerpoint/2010/main" val="14257198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announce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宣布</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宣告</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公布</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578674"/>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Professor</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...recently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results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senior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secondary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school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梅尔教授</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最近公布了一项针对高中生的研究结果。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369632"/>
            <a:ext cx="6471576" cy="425544"/>
          </a:xfrm>
          <a:prstGeom prst="rect">
            <a:avLst/>
          </a:prstGeom>
        </p:spPr>
      </p:pic>
      <p:sp>
        <p:nvSpPr>
          <p:cNvPr id="3" name="矩形 2"/>
          <p:cNvSpPr/>
          <p:nvPr/>
        </p:nvSpPr>
        <p:spPr>
          <a:xfrm>
            <a:off x="360854" y="3020759"/>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teacher announced to us the result of the experiment at the beginning of the first class.</a:t>
            </a:r>
            <a:r>
              <a:rPr lang="zh-CN" altLang="zh-CN" sz="2400" b="0" dirty="0">
                <a:solidFill>
                  <a:srgbClr val="000000"/>
                </a:solidFill>
                <a:ea typeface="楷体" panose="02010609060101010101" pitchFamily="49" charset="-122"/>
                <a:cs typeface="Times New Roman" panose="02020603050405020304" pitchFamily="18" charset="0"/>
              </a:rPr>
              <a:t>在第一节课开始的时候</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老师向我们宣布了实验结果。</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2717438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68760"/>
            <a:ext cx="11485848" cy="2308324"/>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向某人宣布某事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It’s announced 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据宣布</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为形式主语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真正的主语为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引导的主语从句</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 to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结构，类似的动词还有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explain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whisper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propose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
        <p:nvSpPr>
          <p:cNvPr id="4" name="内容占位符 1"/>
          <p:cNvSpPr txBox="1">
            <a:spLocks/>
          </p:cNvSpPr>
          <p:nvPr/>
        </p:nvSpPr>
        <p:spPr bwMode="auto">
          <a:xfrm>
            <a:off x="360854" y="3869539"/>
            <a:ext cx="11485848" cy="168424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announcement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宣布；</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 an announcement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发表公告</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announcer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播音员，广播员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766614" y="3707979"/>
            <a:ext cx="1821926" cy="323119"/>
          </a:xfrm>
          <a:prstGeom prst="rect">
            <a:avLst/>
          </a:prstGeom>
        </p:spPr>
      </p:pic>
    </p:spTree>
    <p:extLst>
      <p:ext uri="{BB962C8B-B14F-4D97-AF65-F5344CB8AC3E}">
        <p14:creationId xmlns:p14="http://schemas.microsoft.com/office/powerpoint/2010/main" val="13119152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end</a:t>
            </a:r>
            <a:r>
              <a:rPr lang="en-US"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最终成为</a:t>
            </a:r>
            <a:r>
              <a:rPr lang="zh-CN" altLang="zh-CN" dirty="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最后</a:t>
            </a:r>
            <a:r>
              <a:rPr lang="zh-CN" altLang="zh-CN" dirty="0"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处于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4" name="内容占位符 1"/>
          <p:cNvSpPr txBox="1">
            <a:spLocks/>
          </p:cNvSpPr>
          <p:nvPr/>
        </p:nvSpPr>
        <p:spPr bwMode="auto">
          <a:xfrm>
            <a:off x="360854" y="2269890"/>
            <a:ext cx="11485848" cy="186974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wondered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smartest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who</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think</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deserve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grades</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sometimes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failing</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exams</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举个例子</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你有没有想过班里那些最聪明的学生</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那些你认为本应取得好成绩的学生</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有时却考试不及格</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6356;FounderCES"/>
          <p:cNvPicPr/>
          <p:nvPr/>
        </p:nvPicPr>
        <p:blipFill>
          <a:blip r:embed="rId3"/>
          <a:stretch>
            <a:fillRect/>
          </a:stretch>
        </p:blipFill>
        <p:spPr>
          <a:xfrm>
            <a:off x="5375126" y="2060848"/>
            <a:ext cx="6471576" cy="425544"/>
          </a:xfrm>
          <a:prstGeom prst="rect">
            <a:avLst/>
          </a:prstGeom>
        </p:spPr>
      </p:pic>
      <p:sp>
        <p:nvSpPr>
          <p:cNvPr id="7" name="矩形 6"/>
          <p:cNvSpPr/>
          <p:nvPr/>
        </p:nvSpPr>
        <p:spPr>
          <a:xfrm>
            <a:off x="360854" y="4244895"/>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If you know what you want</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you might end up getting something you want.</a:t>
            </a:r>
            <a:r>
              <a:rPr lang="zh-CN" altLang="zh-CN" sz="2400" b="0" dirty="0">
                <a:solidFill>
                  <a:srgbClr val="000000"/>
                </a:solidFill>
                <a:ea typeface="楷体" panose="02010609060101010101" pitchFamily="49" charset="-122"/>
                <a:cs typeface="Times New Roman" panose="02020603050405020304" pitchFamily="18" charset="0"/>
              </a:rPr>
              <a:t>如果你知道自己想要什么</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你最终可能会得到自己想要的东西。</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173673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2308324"/>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 up doing...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最终做</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 up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 up with...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结尾（</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侧重以某种方式结束</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end up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告终（</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侧重以某种结果结束</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3352924"/>
            <a:ext cx="11485848" cy="2308324"/>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Smell the flowers before you go to sleep</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and you may just end up with sweet dreams.</a:t>
            </a:r>
            <a:r>
              <a:rPr lang="zh-CN" altLang="zh-CN" sz="2400" b="0" dirty="0">
                <a:solidFill>
                  <a:srgbClr val="000000"/>
                </a:solidFill>
                <a:ea typeface="楷体" panose="02010609060101010101" pitchFamily="49" charset="-122"/>
                <a:cs typeface="Times New Roman" panose="02020603050405020304" pitchFamily="18" charset="0"/>
              </a:rPr>
              <a:t>睡觉之前闻一闻花儿</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这样你可能会做好梦。 </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According to scientists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more than eight million tons of plastic end up in the ocean each year.</a:t>
            </a:r>
            <a:r>
              <a:rPr lang="zh-CN" altLang="zh-CN" sz="2400" b="0" dirty="0">
                <a:solidFill>
                  <a:srgbClr val="000000"/>
                </a:solidFill>
                <a:ea typeface="楷体" panose="02010609060101010101" pitchFamily="49" charset="-122"/>
                <a:cs typeface="Times New Roman" panose="02020603050405020304" pitchFamily="18" charset="0"/>
              </a:rPr>
              <a:t>据科学家称</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每年有超过</a:t>
            </a:r>
            <a:r>
              <a:rPr lang="en-US" altLang="zh-CN" sz="2400" b="0" dirty="0">
                <a:solidFill>
                  <a:srgbClr val="000000"/>
                </a:solidFill>
                <a:cs typeface="Times New Roman" panose="02020603050405020304" pitchFamily="18" charset="0"/>
              </a:rPr>
              <a:t>800</a:t>
            </a:r>
            <a:r>
              <a:rPr lang="zh-CN" altLang="zh-CN" sz="2400" b="0" dirty="0">
                <a:solidFill>
                  <a:srgbClr val="000000"/>
                </a:solidFill>
                <a:ea typeface="楷体" panose="02010609060101010101" pitchFamily="49" charset="-122"/>
                <a:cs typeface="Times New Roman" panose="02020603050405020304" pitchFamily="18" charset="0"/>
              </a:rPr>
              <a:t>万吨的塑料最终流入海洋。</a:t>
            </a:r>
            <a:endParaRPr lang="zh-CN" altLang="en-US" dirty="0"/>
          </a:p>
        </p:txBody>
      </p:sp>
    </p:spTree>
    <p:extLst>
      <p:ext uri="{BB962C8B-B14F-4D97-AF65-F5344CB8AC3E}">
        <p14:creationId xmlns:p14="http://schemas.microsoft.com/office/powerpoint/2010/main" val="12759069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terms</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谈及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就</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方面</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在</a:t>
            </a:r>
            <a:r>
              <a:rPr lang="en-US" altLang="zh-CN">
                <a:solidFill>
                  <a:srgbClr val="D8657B"/>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方面</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00740"/>
            <a:ext cx="11485848" cy="186974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possibility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improving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especially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000000"/>
                </a:solidFill>
                <a:uFill>
                  <a:solidFill>
                    <a:srgbClr val="D7FFE8"/>
                  </a:solidFill>
                </a:uFill>
                <a:latin typeface="Times New Roman" panose="02020603050405020304" pitchFamily="18" charset="0"/>
                <a:ea typeface="宋体" panose="02010600030101010101" pitchFamily="2" charset="-122"/>
                <a:cs typeface="Times New Roman" panose="02020603050405020304" pitchFamily="18" charset="0"/>
              </a:rPr>
              <a:t>in</a:t>
            </a:r>
            <a:r>
              <a:rPr lang="en-US" altLang="zh-CN" u="sng" dirty="0">
                <a:solidFill>
                  <a:srgbClr val="000000"/>
                </a:solidFill>
                <a:uFill>
                  <a:solidFill>
                    <a:srgbClr val="D7FFE8"/>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000000"/>
                </a:solidFill>
                <a:uFill>
                  <a:solidFill>
                    <a:srgbClr val="D7FFE8"/>
                  </a:solidFill>
                </a:uFill>
                <a:latin typeface="Times New Roman" panose="02020603050405020304" pitchFamily="18" charset="0"/>
                <a:ea typeface="宋体" panose="02010600030101010101" pitchFamily="2" charset="-122"/>
                <a:cs typeface="Times New Roman" panose="02020603050405020304" pitchFamily="18" charset="0"/>
              </a:rPr>
              <a:t>terms</a:t>
            </a:r>
            <a:r>
              <a:rPr lang="en-US" altLang="zh-CN" u="sng" dirty="0">
                <a:solidFill>
                  <a:srgbClr val="000000"/>
                </a:solidFill>
                <a:uFill>
                  <a:solidFill>
                    <a:srgbClr val="D7FFE8"/>
                  </a:solidFill>
                </a:uFill>
                <a:latin typeface="Times New Roman" panose="02020603050405020304" pitchFamily="18" charset="0"/>
                <a:ea typeface="楷体" panose="02010609060101010101" pitchFamily="49" charset="-122"/>
                <a:cs typeface="Times New Roman" panose="02020603050405020304" pitchFamily="18" charset="0"/>
              </a:rPr>
              <a:t> </a:t>
            </a:r>
            <a:r>
              <a:rPr lang="en-US" altLang="zh-CN" u="sng" dirty="0">
                <a:solidFill>
                  <a:srgbClr val="000000"/>
                </a:solidFill>
                <a:uFill>
                  <a:solidFill>
                    <a:srgbClr val="D7FFE8"/>
                  </a:solidFill>
                </a:u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skills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understanding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communication.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一些社会学家正试图研究提高情商的可能性</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特别是</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社交技能</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方面</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比如理解和沟通。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391698"/>
            <a:ext cx="6471576" cy="425544"/>
          </a:xfrm>
          <a:prstGeom prst="rect">
            <a:avLst/>
          </a:prstGeom>
        </p:spPr>
      </p:pic>
      <p:sp>
        <p:nvSpPr>
          <p:cNvPr id="7" name="矩形 6"/>
          <p:cNvSpPr/>
          <p:nvPr/>
        </p:nvSpPr>
        <p:spPr>
          <a:xfrm>
            <a:off x="360854" y="3596823"/>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 is wrong to try to judge happiness in terms of worldly success.</a:t>
            </a:r>
            <a:r>
              <a:rPr lang="zh-CN" altLang="zh-CN" sz="2400" b="0" dirty="0">
                <a:solidFill>
                  <a:srgbClr val="000000"/>
                </a:solidFill>
                <a:ea typeface="楷体" panose="02010609060101010101" pitchFamily="49" charset="-122"/>
                <a:cs typeface="Times New Roman" panose="02020603050405020304" pitchFamily="18" charset="0"/>
              </a:rPr>
              <a:t>用世俗的成功来判断一个人是否快乐是错误的。</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510664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128788"/>
            <a:ext cx="11485848" cy="2308324"/>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honor of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为纪念；为向某人表示敬意</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support of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支持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memory of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为纪念</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consideration of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考虑到；由于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967228"/>
            <a:ext cx="1821926" cy="323119"/>
          </a:xfrm>
          <a:prstGeom prst="rect">
            <a:avLst/>
          </a:prstGeom>
        </p:spPr>
      </p:pic>
    </p:spTree>
    <p:extLst>
      <p:ext uri="{BB962C8B-B14F-4D97-AF65-F5344CB8AC3E}">
        <p14:creationId xmlns:p14="http://schemas.microsoft.com/office/powerpoint/2010/main" val="21172765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238241"/>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❶</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association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exist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just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IQ</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IQ</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low</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这种关联可能存在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但同样也有可能一个低智商的人拥有高情商</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或者一个高智商的人拥有低情商。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712964"/>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本句是一个并列句，由并列连词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连接两个并列分句。第二个分句为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possible 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句型，</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在句中作形式主语，真正的主语为不定式短语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have a high EQ”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have a low EQ”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，其逻辑主语分别是</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 with a low IQ”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 with a high IQ”</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3923109"/>
            <a:ext cx="912981" cy="298464"/>
          </a:xfrm>
          <a:prstGeom prst="rect">
            <a:avLst/>
          </a:prstGeom>
        </p:spPr>
      </p:pic>
    </p:spTree>
    <p:extLst>
      <p:ext uri="{BB962C8B-B14F-4D97-AF65-F5344CB8AC3E}">
        <p14:creationId xmlns:p14="http://schemas.microsoft.com/office/powerpoint/2010/main" val="2026166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2308324"/>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依靠；信赖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rely on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依赖，依靠；信赖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rely on it that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指望</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，相信</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reliability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可靠性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4" name="矩形 3"/>
          <p:cNvSpPr/>
          <p:nvPr/>
        </p:nvSpPr>
        <p:spPr>
          <a:xfrm>
            <a:off x="360854" y="3308791"/>
            <a:ext cx="11485848" cy="1200329"/>
          </a:xfrm>
          <a:prstGeom prst="rect">
            <a:avLst/>
          </a:prstGeom>
        </p:spPr>
        <p:txBody>
          <a:bodyPr wrap="square">
            <a:spAutoFit/>
          </a:bodyPr>
          <a:lstStyle/>
          <a:p>
            <a:pPr algn="just">
              <a:lnSpc>
                <a:spcPct val="150000"/>
              </a:lnSpc>
              <a:spcAft>
                <a:spcPts val="0"/>
              </a:spcAft>
            </a:pPr>
            <a:r>
              <a:rPr lang="en-US" altLang="zh-CN" sz="2400" b="0" dirty="0" smtClean="0">
                <a:solidFill>
                  <a:srgbClr val="000000"/>
                </a:solidFill>
                <a:ea typeface="Times New Roman" panose="02020603050405020304" pitchFamily="18" charset="0"/>
                <a:cs typeface="Times New Roman" panose="02020603050405020304" pitchFamily="18" charset="0"/>
              </a:rPr>
              <a:t>·</a:t>
            </a:r>
            <a:r>
              <a:rPr lang="en-US" altLang="zh-CN" sz="2400" b="0" dirty="0" smtClean="0">
                <a:solidFill>
                  <a:srgbClr val="000000"/>
                </a:solidFill>
                <a:cs typeface="Times New Roman" panose="02020603050405020304" pitchFamily="18" charset="0"/>
              </a:rPr>
              <a:t>You</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may</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rely</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on</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his</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words</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absolutely</a:t>
            </a:r>
            <a:r>
              <a:rPr lang="zh-CN" altLang="zh-CN" sz="2400" b="0" dirty="0" smtClean="0">
                <a:solidFill>
                  <a:srgbClr val="000000"/>
                </a:solidFill>
                <a:cs typeface="Times New Roman" panose="02020603050405020304" pitchFamily="18" charset="0"/>
              </a:rPr>
              <a:t>，</a:t>
            </a:r>
            <a:r>
              <a:rPr lang="en-US" altLang="zh-CN" sz="2400" b="0" dirty="0" smtClean="0">
                <a:solidFill>
                  <a:srgbClr val="000000"/>
                </a:solidFill>
                <a:cs typeface="Times New Roman" panose="02020603050405020304" pitchFamily="18" charset="0"/>
              </a:rPr>
              <a:t>for</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he</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always</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speaks</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the</a:t>
            </a:r>
            <a:r>
              <a:rPr lang="en-US" altLang="zh-CN" sz="2400" b="0" dirty="0" smtClean="0">
                <a:solidFill>
                  <a:srgbClr val="000000"/>
                </a:solidFill>
                <a:ea typeface="楷体" panose="02010609060101010101" pitchFamily="49" charset="-122"/>
                <a:cs typeface="Times New Roman" panose="02020603050405020304" pitchFamily="18" charset="0"/>
              </a:rPr>
              <a:t> </a:t>
            </a:r>
            <a:r>
              <a:rPr lang="en-US" altLang="zh-CN" sz="2400" b="0" dirty="0" smtClean="0">
                <a:solidFill>
                  <a:srgbClr val="000000"/>
                </a:solidFill>
                <a:cs typeface="Times New Roman" panose="02020603050405020304" pitchFamily="18" charset="0"/>
              </a:rPr>
              <a:t>truth.</a:t>
            </a:r>
            <a:r>
              <a:rPr lang="zh-CN" altLang="zh-CN" sz="2400" b="0" dirty="0" smtClean="0">
                <a:solidFill>
                  <a:srgbClr val="000000"/>
                </a:solidFill>
                <a:ea typeface="楷体" panose="02010609060101010101" pitchFamily="49" charset="-122"/>
                <a:cs typeface="Times New Roman" panose="02020603050405020304" pitchFamily="18" charset="0"/>
              </a:rPr>
              <a:t>你可以绝对相信他的话</a:t>
            </a:r>
            <a:r>
              <a:rPr lang="zh-CN" altLang="zh-CN" sz="2400" b="0" dirty="0" smtClean="0">
                <a:solidFill>
                  <a:srgbClr val="000000"/>
                </a:solidFill>
                <a:cs typeface="Times New Roman" panose="02020603050405020304" pitchFamily="18" charset="0"/>
              </a:rPr>
              <a:t>，</a:t>
            </a:r>
            <a:r>
              <a:rPr lang="zh-CN" altLang="zh-CN" sz="2400" b="0" dirty="0" smtClean="0">
                <a:solidFill>
                  <a:srgbClr val="000000"/>
                </a:solidFill>
                <a:ea typeface="楷体" panose="02010609060101010101" pitchFamily="49" charset="-122"/>
                <a:cs typeface="Times New Roman" panose="02020603050405020304" pitchFamily="18" charset="0"/>
              </a:rPr>
              <a:t>因为他总是说实话。</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5214455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2862322"/>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是形式主语，后面的不定式是真正的主语。常见形式有：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句式中的形容词通常表示事物的性质，如：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easy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difficult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important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necessary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possible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句式中的形容词通常表示人的品格或特点，如：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polite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rude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foolish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3856980"/>
            <a:ext cx="11485848" cy="2308324"/>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Elephants need large living spaces</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so it’s difficult for them to adapt to the changes.</a:t>
            </a:r>
            <a:r>
              <a:rPr lang="zh-CN" altLang="zh-CN" sz="2400" b="0" dirty="0">
                <a:solidFill>
                  <a:srgbClr val="000000"/>
                </a:solidFill>
                <a:ea typeface="楷体" panose="02010609060101010101" pitchFamily="49" charset="-122"/>
                <a:cs typeface="Times New Roman" panose="02020603050405020304" pitchFamily="18" charset="0"/>
              </a:rPr>
              <a:t>大象需要很大的生存空间</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所以它们很难适应这些变化。</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It’s really kind of you to help me out of such trouble. </a:t>
            </a:r>
            <a:r>
              <a:rPr lang="zh-CN" altLang="zh-CN" sz="2400" b="0" dirty="0">
                <a:solidFill>
                  <a:srgbClr val="000000"/>
                </a:solidFill>
                <a:ea typeface="楷体" panose="02010609060101010101" pitchFamily="49" charset="-122"/>
                <a:cs typeface="Times New Roman" panose="02020603050405020304" pitchFamily="18" charset="0"/>
              </a:rPr>
              <a:t>你帮我摆脱这么大的麻烦</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真是太好心了。</a:t>
            </a:r>
            <a:endParaRPr lang="zh-CN" altLang="en-US" dirty="0"/>
          </a:p>
        </p:txBody>
      </p:sp>
    </p:spTree>
    <p:extLst>
      <p:ext uri="{BB962C8B-B14F-4D97-AF65-F5344CB8AC3E}">
        <p14:creationId xmlns:p14="http://schemas.microsoft.com/office/powerpoint/2010/main" val="30994962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3465564"/>
              </a:xfrm>
              <a:solidFill>
                <a:srgbClr val="FCE2D0"/>
              </a:solidFill>
            </p:spPr>
            <p:txBody>
              <a:bodyPr/>
              <a:lstStyle/>
              <a:p>
                <a:pPr hangingPunct="0">
                  <a:spcAft>
                    <a:spcPts val="0"/>
                  </a:spcAft>
                </a:pPr>
                <a:r>
                  <a:rPr lang="en-US" altLang="zh-CN" dirty="0">
                    <a:solidFill>
                      <a:srgbClr val="F08100"/>
                    </a:solidFill>
                    <a:latin typeface="Cambria Math" panose="02040503050406030204" pitchFamily="18" charset="0"/>
                    <a:ea typeface="MS Mincho"/>
                    <a:cs typeface="Cambria Math" panose="02040503050406030204" pitchFamily="18" charset="0"/>
                  </a:rPr>
                  <a:t>❷</a:t>
                </a: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Supported</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by</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his</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research</m:t>
                            </m:r>
                          </m:e>
                        </m:bar>
                      </m:e>
                      <m:lim>
                        <m:r>
                          <m:rPr>
                            <m:nor/>
                          </m:rPr>
                          <a:rPr lang="zh-CN"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非谓语动词作状语</m:t>
                        </m:r>
                      </m:lim>
                    </m:limLow>
                  </m:oMath>
                </a14:m>
                <a:r>
                  <a:rPr lang="en-US" altLang="zh-CN" dirty="0">
                    <a:solidFill>
                      <a:srgbClr val="E761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Professor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Salovey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suggests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predicting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future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success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characters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Low>
                      <m:limLow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as</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measured</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by</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EQ</m:t>
                            </m:r>
                            <m:r>
                              <m:rPr>
                                <m:nor/>
                              </m:rP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000000"/>
                                </a:solidFill>
                                <a:latin typeface="Cambria Math" panose="02040503050406030204" pitchFamily="18" charset="0"/>
                                <a:ea typeface="宋体" panose="02010600030101010101" pitchFamily="2" charset="-122"/>
                                <a:cs typeface="Times New Roman" panose="02020603050405020304" pitchFamily="18" charset="0"/>
                              </a:rPr>
                              <m:t>tests</m:t>
                            </m:r>
                          </m:e>
                        </m:bar>
                      </m:e>
                      <m:lim>
                        <m:r>
                          <m:rPr>
                            <m:nor/>
                          </m:rP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m:t>非限制性定语从句</m:t>
                        </m:r>
                      </m:lim>
                    </m:limLow>
                  </m:oMath>
                </a14:m>
                <a:r>
                  <a:rPr lang="en-US" altLang="zh-CN" dirty="0">
                    <a:solidFill>
                      <a:srgbClr val="E761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might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actually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IQ.</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在其研究的基础上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沙洛维教授建议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在预测某人未来的成功时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有情商测定的性格实际上可能比智商更重要。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3465564"/>
              </a:xfrm>
              <a:blipFill>
                <a:blip r:embed="rId2"/>
                <a:stretch>
                  <a:fillRect l="-796" r="-849" b="-52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54067596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896938"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引导非限制性定语从句时，如果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构成的被动语态，</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常省略。例如：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material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elastic</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shown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figure.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这种材料富有弹性。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引导非限制性定语从句常见搭配：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known/well-known to all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众所周知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reported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正如报道的那样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often the case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情况常常如此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often happens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这种情况常常发生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has been said before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如前所述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is expected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正如所预料的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92878" y="920053"/>
            <a:ext cx="912981" cy="298464"/>
          </a:xfrm>
          <a:prstGeom prst="rect">
            <a:avLst/>
          </a:prstGeom>
        </p:spPr>
      </p:pic>
    </p:spTree>
    <p:extLst>
      <p:ext uri="{BB962C8B-B14F-4D97-AF65-F5344CB8AC3E}">
        <p14:creationId xmlns:p14="http://schemas.microsoft.com/office/powerpoint/2010/main" val="365771533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solidFill>
            <a:srgbClr val="FCE2D0"/>
          </a:solidFill>
        </p:spPr>
        <p:txBody>
          <a:bodyPr/>
          <a:lstStyle/>
          <a:p>
            <a:pPr hangingPunct="0">
              <a:spcAft>
                <a:spcPts val="0"/>
              </a:spcAft>
            </a:pPr>
            <a:r>
              <a:rPr lang="en-US" altLang="zh-CN">
                <a:solidFill>
                  <a:srgbClr val="F08100"/>
                </a:solidFill>
                <a:latin typeface="Cambria Math" panose="02040503050406030204" pitchFamily="18" charset="0"/>
                <a:ea typeface="MS Mincho"/>
                <a:cs typeface="Cambria Math" panose="02040503050406030204" pitchFamily="18" charset="0"/>
              </a:rPr>
              <a:t>❸</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 is generally believed that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people with high EQs are open to new ideas and have positive attitudes towards life.</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人们普遍认为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情商高的人容易接纳新的想法</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并且对生活的态度更积极</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53684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本句运用了</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said</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reported</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expected</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announced</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decided</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ranged...</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not decided who will give the operation on the patient. </a:t>
            </a:r>
            <a:r>
              <a:rPr lang="zh-CN" altLang="zh-CN"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谁给病人做手术还没有决定。</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2878" y="2710777"/>
            <a:ext cx="912981" cy="298464"/>
          </a:xfrm>
          <a:prstGeom prst="rect">
            <a:avLst/>
          </a:prstGeom>
        </p:spPr>
      </p:pic>
    </p:spTree>
    <p:extLst>
      <p:ext uri="{BB962C8B-B14F-4D97-AF65-F5344CB8AC3E}">
        <p14:creationId xmlns:p14="http://schemas.microsoft.com/office/powerpoint/2010/main" val="18075463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114272"/>
            <a:ext cx="11485848" cy="576248"/>
          </a:xfrm>
          <a:solidFill>
            <a:srgbClr val="FCE2D0"/>
          </a:solidFill>
        </p:spPr>
        <p:txBody>
          <a:bodyPr/>
          <a:lstStyle/>
          <a:p>
            <a:pPr hangingPunct="0">
              <a:spcAft>
                <a:spcPts val="0"/>
              </a:spcAft>
            </a:pPr>
            <a:r>
              <a:rPr lang="en-US" altLang="zh-CN" spc="-100" dirty="0">
                <a:solidFill>
                  <a:srgbClr val="F08100"/>
                </a:solidFill>
                <a:latin typeface="Cambria Math" panose="02040503050406030204" pitchFamily="18" charset="0"/>
                <a:ea typeface="MS Mincho"/>
                <a:cs typeface="Cambria Math" panose="02040503050406030204" pitchFamily="18" charset="0"/>
              </a:rPr>
              <a:t>❹</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high EQ is necessary for this—the higher the better.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高情商对这是必要的</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越高越好。</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8248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是固定句型，意为</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getting more and more annoyed and of course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upset I got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less I was able to concentrate. </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我变得越来越心烦</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当然</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我越是感到心烦</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我就越难集中精力。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TS13.eps" descr="id:2147486454;FounderCES"/>
          <p:cNvPicPr/>
          <p:nvPr/>
        </p:nvPicPr>
        <p:blipFill>
          <a:blip r:embed="rId2"/>
          <a:stretch>
            <a:fillRect/>
          </a:stretch>
        </p:blipFill>
        <p:spPr>
          <a:xfrm>
            <a:off x="392878" y="2998809"/>
            <a:ext cx="912981" cy="298464"/>
          </a:xfrm>
          <a:prstGeom prst="rect">
            <a:avLst/>
          </a:prstGeom>
        </p:spPr>
      </p:pic>
    </p:spTree>
    <p:extLst>
      <p:ext uri="{BB962C8B-B14F-4D97-AF65-F5344CB8AC3E}">
        <p14:creationId xmlns:p14="http://schemas.microsoft.com/office/powerpoint/2010/main" val="671421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是固定句型，意为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was getting more and more annoyed and of course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more upset I got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less I was able to concentrate.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我变得越来越心烦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我越是感到心烦</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我就越难集中精力。</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13.eps" descr="id:2147486454;FounderCES"/>
          <p:cNvPicPr/>
          <p:nvPr/>
        </p:nvPicPr>
        <p:blipFill>
          <a:blip r:embed="rId2"/>
          <a:stretch>
            <a:fillRect/>
          </a:stretch>
        </p:blipFill>
        <p:spPr>
          <a:xfrm>
            <a:off x="392878" y="920053"/>
            <a:ext cx="912981" cy="298464"/>
          </a:xfrm>
          <a:prstGeom prst="rect">
            <a:avLst/>
          </a:prstGeom>
        </p:spPr>
      </p:pic>
      <p:sp>
        <p:nvSpPr>
          <p:cNvPr id="10" name="内容占位符 12"/>
          <p:cNvSpPr txBox="1">
            <a:spLocks/>
          </p:cNvSpPr>
          <p:nvPr/>
        </p:nvSpPr>
        <p:spPr bwMode="auto">
          <a:xfrm>
            <a:off x="360854" y="2636350"/>
            <a:ext cx="11485848" cy="2308324"/>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）第一个</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相当于条件状语从句，第二个</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相当于主句。</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）如果第二个</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用一般将来时，则第一个</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＋比较级</a:t>
            </a:r>
            <a:r>
              <a:rPr lang="en-US" altLang="zh-CN"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通常用一般现在时表将来。当句意明确时，此句型结构常以省略形式出现。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知识拓展.eps" descr="id:2147486363;FounderCES"/>
          <p:cNvPicPr/>
          <p:nvPr/>
        </p:nvPicPr>
        <p:blipFill>
          <a:blip r:embed="rId3"/>
          <a:stretch>
            <a:fillRect/>
          </a:stretch>
        </p:blipFill>
        <p:spPr>
          <a:xfrm>
            <a:off x="694606" y="2474790"/>
            <a:ext cx="1821926" cy="323119"/>
          </a:xfrm>
          <a:prstGeom prst="rect">
            <a:avLst/>
          </a:prstGeom>
        </p:spPr>
      </p:pic>
      <p:sp>
        <p:nvSpPr>
          <p:cNvPr id="15" name="矩形 14"/>
          <p:cNvSpPr/>
          <p:nvPr/>
        </p:nvSpPr>
        <p:spPr>
          <a:xfrm>
            <a:off x="360855" y="5018877"/>
            <a:ext cx="11485848" cy="1200329"/>
          </a:xfrm>
          <a:prstGeom prst="rect">
            <a:avLst/>
          </a:prstGeom>
        </p:spPr>
        <p:txBody>
          <a:bodyPr wrap="square">
            <a:spAutoFit/>
          </a:bodyPr>
          <a:lstStyle/>
          <a:p>
            <a:pPr algn="di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 more careful you are</a:t>
            </a:r>
            <a:r>
              <a:rPr lang="zh-CN" altLang="zh-CN" sz="2400" b="0" spc="-100" dirty="0">
                <a:solidFill>
                  <a:srgbClr val="000000"/>
                </a:solidFill>
                <a:cs typeface="Times New Roman" panose="02020603050405020304" pitchFamily="18" charset="0"/>
              </a:rPr>
              <a:t>，</a:t>
            </a:r>
            <a:r>
              <a:rPr lang="en-US" altLang="zh-CN" sz="2400" b="0" spc="-100" dirty="0">
                <a:solidFill>
                  <a:srgbClr val="000000"/>
                </a:solidFill>
                <a:cs typeface="Times New Roman" panose="02020603050405020304" pitchFamily="18" charset="0"/>
              </a:rPr>
              <a:t>the fewer mistakes you’ll make.</a:t>
            </a:r>
            <a:r>
              <a:rPr lang="zh-CN" altLang="zh-CN" sz="2400" b="0" spc="-100" dirty="0">
                <a:solidFill>
                  <a:srgbClr val="000000"/>
                </a:solidFill>
                <a:ea typeface="楷体" panose="02010609060101010101" pitchFamily="49" charset="-122"/>
                <a:cs typeface="Times New Roman" panose="02020603050405020304" pitchFamily="18" charset="0"/>
              </a:rPr>
              <a:t>你越仔细</a:t>
            </a:r>
            <a:r>
              <a:rPr lang="zh-CN" altLang="zh-CN" sz="2400" b="0" spc="-100" dirty="0">
                <a:solidFill>
                  <a:srgbClr val="000000"/>
                </a:solidFill>
                <a:cs typeface="Times New Roman" panose="02020603050405020304" pitchFamily="18" charset="0"/>
              </a:rPr>
              <a:t>，</a:t>
            </a:r>
            <a:r>
              <a:rPr lang="zh-CN" altLang="zh-CN" sz="2400" b="0" spc="-100" dirty="0">
                <a:solidFill>
                  <a:srgbClr val="000000"/>
                </a:solidFill>
                <a:ea typeface="楷体" panose="02010609060101010101" pitchFamily="49" charset="-122"/>
                <a:cs typeface="Times New Roman" panose="02020603050405020304" pitchFamily="18" charset="0"/>
              </a:rPr>
              <a:t>犯的错误就越少。</a:t>
            </a:r>
            <a:endParaRPr lang="zh-CN" altLang="zh-CN" sz="1050" b="0" spc="-10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sooner</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the better.</a:t>
            </a:r>
            <a:r>
              <a:rPr lang="zh-CN" altLang="zh-CN" sz="2400" b="0" dirty="0">
                <a:solidFill>
                  <a:srgbClr val="000000"/>
                </a:solidFill>
                <a:ea typeface="楷体" panose="02010609060101010101" pitchFamily="49" charset="-122"/>
                <a:cs typeface="Times New Roman" panose="02020603050405020304" pitchFamily="18" charset="0"/>
              </a:rPr>
              <a:t>越快越好。</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86398684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guarantee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保证</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担保</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保修单</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777025"/>
            <a:ext cx="11485848" cy="579967"/>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does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guarantee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上大学并不能保证找到工作。</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2"/>
          <a:stretch>
            <a:fillRect/>
          </a:stretch>
        </p:blipFill>
        <p:spPr>
          <a:xfrm>
            <a:off x="5375126" y="2567983"/>
            <a:ext cx="6471576" cy="425544"/>
          </a:xfrm>
          <a:prstGeom prst="rect">
            <a:avLst/>
          </a:prstGeom>
        </p:spPr>
      </p:pic>
      <p:pic>
        <p:nvPicPr>
          <p:cNvPr id="8" name="单词冲关.eps" descr="id:2147486489;FounderCES"/>
          <p:cNvPicPr/>
          <p:nvPr/>
        </p:nvPicPr>
        <p:blipFill>
          <a:blip r:embed="rId3"/>
          <a:stretch>
            <a:fillRect/>
          </a:stretch>
        </p:blipFill>
        <p:spPr>
          <a:xfrm>
            <a:off x="360854" y="1356873"/>
            <a:ext cx="1775418" cy="35456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0855" y="879791"/>
            <a:ext cx="11473012" cy="384730"/>
          </a:xfrm>
          <a:prstGeom prst="rect">
            <a:avLst/>
          </a:prstGeom>
        </p:spPr>
      </p:pic>
      <p:sp>
        <p:nvSpPr>
          <p:cNvPr id="3" name="矩形 2"/>
          <p:cNvSpPr/>
          <p:nvPr/>
        </p:nvSpPr>
        <p:spPr>
          <a:xfrm>
            <a:off x="360854" y="3501008"/>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Not every stranger you meet is guaranteed to turn into a real friend. </a:t>
            </a:r>
            <a:r>
              <a:rPr lang="zh-CN" altLang="zh-CN" sz="2400" b="0" dirty="0">
                <a:solidFill>
                  <a:srgbClr val="000000"/>
                </a:solidFill>
                <a:ea typeface="楷体" panose="02010609060101010101" pitchFamily="49" charset="-122"/>
                <a:cs typeface="Times New Roman" panose="02020603050405020304" pitchFamily="18" charset="0"/>
              </a:rPr>
              <a:t>并不是你通到的每一个陌生人都能成为你真正的朋友。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1764262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70501"/>
            <a:ext cx="11485848" cy="5078313"/>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guarantee sb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向某人保证某事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guarantee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保证做某事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guaranteed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肯定</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必定会做某事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guarantee that...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provide a guarantee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提供担保</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 guarantee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在保修期内</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guarantee of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的保障</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保证</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gave me a guarantee that it would never happen again.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他向我保证这种事情绝对不会再发生。</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Tree>
    <p:extLst>
      <p:ext uri="{BB962C8B-B14F-4D97-AF65-F5344CB8AC3E}">
        <p14:creationId xmlns:p14="http://schemas.microsoft.com/office/powerpoint/2010/main" val="4417084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赶上</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跟上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4" name="内容占位符 1"/>
          <p:cNvSpPr txBox="1">
            <a:spLocks/>
          </p:cNvSpPr>
          <p:nvPr/>
        </p:nvSpPr>
        <p:spPr bwMode="auto">
          <a:xfrm>
            <a:off x="360854" y="2269890"/>
            <a:ext cx="11485848" cy="1130246"/>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developments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very important.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跟上科技发展的步伐非常重要。</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6356;FounderCES"/>
          <p:cNvPicPr/>
          <p:nvPr/>
        </p:nvPicPr>
        <p:blipFill>
          <a:blip r:embed="rId3"/>
          <a:stretch>
            <a:fillRect/>
          </a:stretch>
        </p:blipFill>
        <p:spPr>
          <a:xfrm>
            <a:off x="5375126" y="2060848"/>
            <a:ext cx="6471576" cy="425544"/>
          </a:xfrm>
          <a:prstGeom prst="rect">
            <a:avLst/>
          </a:prstGeom>
        </p:spPr>
      </p:pic>
      <p:sp>
        <p:nvSpPr>
          <p:cNvPr id="7" name="矩形 6"/>
          <p:cNvSpPr/>
          <p:nvPr/>
        </p:nvSpPr>
        <p:spPr>
          <a:xfrm>
            <a:off x="360854" y="3501008"/>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am a bit worried about keeping up with the other students in my advanced course.</a:t>
            </a:r>
            <a:r>
              <a:rPr lang="zh-CN" altLang="zh-CN" sz="2400" b="0" dirty="0">
                <a:solidFill>
                  <a:srgbClr val="000000"/>
                </a:solidFill>
                <a:ea typeface="楷体" panose="02010609060101010101" pitchFamily="49" charset="-122"/>
                <a:cs typeface="Times New Roman" panose="02020603050405020304" pitchFamily="18" charset="0"/>
              </a:rPr>
              <a:t>我有点担心在高级课程上无法跟上其他同学。</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99174919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416320"/>
          </a:xfrm>
          <a:solidFill>
            <a:srgbClr val="E6E1EF"/>
          </a:solidFill>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away from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远离，避免接近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阻止某人做某事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on doing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反复做某事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off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避开，不接近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up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保持，继续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 to </a:t>
            </a:r>
            <a:r>
              <a:rPr lang="zh-CN"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遵守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55884" y="4480416"/>
            <a:ext cx="11490818" cy="646331"/>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There</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is</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no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point</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in</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trying</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to</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keep</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him</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away</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form</a:t>
            </a:r>
            <a:r>
              <a:rPr lang="en-US" altLang="zh-CN" sz="2400" b="0" spc="-100" dirty="0">
                <a:solidFill>
                  <a:srgbClr val="000000"/>
                </a:solidFill>
                <a:ea typeface="楷体" panose="02010609060101010101" pitchFamily="49" charset="-122"/>
                <a:cs typeface="Times New Roman" panose="02020603050405020304" pitchFamily="18" charset="0"/>
              </a:rPr>
              <a:t> </a:t>
            </a:r>
            <a:r>
              <a:rPr lang="en-US" altLang="zh-CN" sz="2400" b="0" spc="-100" dirty="0">
                <a:solidFill>
                  <a:srgbClr val="000000"/>
                </a:solidFill>
                <a:cs typeface="Times New Roman" panose="02020603050405020304" pitchFamily="18" charset="0"/>
              </a:rPr>
              <a:t>alcohol.</a:t>
            </a:r>
            <a:r>
              <a:rPr lang="en-US" altLang="zh-CN" sz="2400" b="0" spc="-100" dirty="0">
                <a:solidFill>
                  <a:srgbClr val="000000"/>
                </a:solidFill>
                <a:ea typeface="楷体" panose="02010609060101010101" pitchFamily="49" charset="-122"/>
                <a:cs typeface="Times New Roman" panose="02020603050405020304" pitchFamily="18" charset="0"/>
              </a:rPr>
              <a:t> </a:t>
            </a:r>
            <a:r>
              <a:rPr lang="zh-CN" altLang="zh-CN" sz="2400" b="0" spc="-100" dirty="0">
                <a:solidFill>
                  <a:srgbClr val="000000"/>
                </a:solidFill>
                <a:ea typeface="楷体" panose="02010609060101010101" pitchFamily="49" charset="-122"/>
                <a:cs typeface="Times New Roman" panose="02020603050405020304" pitchFamily="18" charset="0"/>
              </a:rPr>
              <a:t>试图使他远离酒精是没有用的。</a:t>
            </a:r>
            <a:endParaRPr lang="zh-CN" altLang="zh-CN" sz="1050" b="0" spc="-10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762055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persuade</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说服</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劝服</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93826"/>
            <a:ext cx="11485848" cy="186974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fascinated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companies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market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economy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clients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products.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我对公司在市场经济中如何发展</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以及他们怎样说服顾客购买产品很着迷。</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4784"/>
            <a:ext cx="6471576" cy="425544"/>
          </a:xfrm>
          <a:prstGeom prst="rect">
            <a:avLst/>
          </a:prstGeom>
        </p:spPr>
      </p:pic>
      <p:sp>
        <p:nvSpPr>
          <p:cNvPr id="3" name="矩形 2"/>
          <p:cNvSpPr/>
          <p:nvPr/>
        </p:nvSpPr>
        <p:spPr>
          <a:xfrm>
            <a:off x="360854" y="3618890"/>
            <a:ext cx="11485848" cy="175432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would try to persuade local business leaders to contribute money to the cause. </a:t>
            </a:r>
            <a:r>
              <a:rPr lang="zh-CN" altLang="zh-CN" sz="2400" b="0" dirty="0">
                <a:solidFill>
                  <a:srgbClr val="000000"/>
                </a:solidFill>
                <a:ea typeface="楷体" panose="02010609060101010101" pitchFamily="49" charset="-122"/>
                <a:cs typeface="Times New Roman" panose="02020603050405020304" pitchFamily="18" charset="0"/>
              </a:rPr>
              <a:t>她会尝试劝说当地的商界领导人为该事业捐款。</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persuaded him of my honesty.</a:t>
            </a:r>
            <a:r>
              <a:rPr lang="zh-CN" altLang="zh-CN" sz="2400" b="0" dirty="0">
                <a:solidFill>
                  <a:srgbClr val="000000"/>
                </a:solidFill>
                <a:ea typeface="楷体" panose="02010609060101010101" pitchFamily="49" charset="-122"/>
                <a:cs typeface="Times New Roman" panose="02020603050405020304" pitchFamily="18" charset="0"/>
              </a:rPr>
              <a:t>我说服他相信我的诚实。</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90431790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adapt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使适应</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使适合</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621818"/>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developing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adapting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world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我们都需要继续发展并适应一个变化着的世界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不是吗</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12776"/>
            <a:ext cx="6471576" cy="425544"/>
          </a:xfrm>
          <a:prstGeom prst="rect">
            <a:avLst/>
          </a:prstGeom>
        </p:spPr>
      </p:pic>
      <p:sp>
        <p:nvSpPr>
          <p:cNvPr id="3" name="矩形 2"/>
          <p:cNvSpPr/>
          <p:nvPr/>
        </p:nvSpPr>
        <p:spPr>
          <a:xfrm>
            <a:off x="360854" y="2992884"/>
            <a:ext cx="11485848" cy="230832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As time went by</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I gradually adapted myself to the school life.</a:t>
            </a:r>
            <a:r>
              <a:rPr lang="zh-CN" altLang="zh-CN" sz="2400" b="0" dirty="0">
                <a:solidFill>
                  <a:srgbClr val="000000"/>
                </a:solidFill>
                <a:ea typeface="楷体" panose="02010609060101010101" pitchFamily="49" charset="-122"/>
                <a:cs typeface="Times New Roman" panose="02020603050405020304" pitchFamily="18" charset="0"/>
              </a:rPr>
              <a:t>随着时间的推移</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我逐渐适应了学校的生活。</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good thing about children is that they adapt very easily to new environments.</a:t>
            </a:r>
            <a:r>
              <a:rPr lang="zh-CN" altLang="zh-CN" sz="2400" b="0" dirty="0">
                <a:solidFill>
                  <a:srgbClr val="000000"/>
                </a:solidFill>
                <a:ea typeface="楷体" panose="02010609060101010101" pitchFamily="49" charset="-122"/>
                <a:cs typeface="Times New Roman" panose="02020603050405020304" pitchFamily="18" charset="0"/>
              </a:rPr>
              <a:t>对孩子们来说</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好事情就是他们很容易适应新环境。</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408205162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684244"/>
          </a:xfrm>
          <a:solidFill>
            <a:srgbClr val="FCE2D0"/>
          </a:solidFill>
        </p:spPr>
        <p:txBody>
          <a:bodyPr/>
          <a:lstStyle/>
          <a:p>
            <a:pPr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truth</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boss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a:t>
            </a:r>
            <a:r>
              <a:rPr lang="en-US"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can</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how</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mtClean="0">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F081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事实是你是自己职业生涯的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老板</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由你决定是你要做什么、做的怎么样。</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140968"/>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you can do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how well you do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是分别有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引导的宾语从句，作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decide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His songs express exactly what people feel about love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life and relationships.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他的歌曲准确表达了人们对爱、生活和情感的感觉。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don’t know how I should solve this problem.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我不知道如何解决这个问题。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3314901"/>
            <a:ext cx="912981" cy="298464"/>
          </a:xfrm>
          <a:prstGeom prst="rect">
            <a:avLst/>
          </a:prstGeom>
        </p:spPr>
      </p:pic>
    </p:spTree>
    <p:extLst>
      <p:ext uri="{BB962C8B-B14F-4D97-AF65-F5344CB8AC3E}">
        <p14:creationId xmlns:p14="http://schemas.microsoft.com/office/powerpoint/2010/main" val="6922854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occupation</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工作</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职业</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777025"/>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Jobs</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occupations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pace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these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工作更换、职业更替的速度惊人。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2"/>
          <a:stretch>
            <a:fillRect/>
          </a:stretch>
        </p:blipFill>
        <p:spPr>
          <a:xfrm>
            <a:off x="5375126" y="2567983"/>
            <a:ext cx="6471576" cy="425544"/>
          </a:xfrm>
          <a:prstGeom prst="rect">
            <a:avLst/>
          </a:prstGeom>
        </p:spPr>
      </p:pic>
      <p:pic>
        <p:nvPicPr>
          <p:cNvPr id="8" name="单词冲关.eps" descr="id:2147486489;FounderCES"/>
          <p:cNvPicPr/>
          <p:nvPr/>
        </p:nvPicPr>
        <p:blipFill>
          <a:blip r:embed="rId3"/>
          <a:stretch>
            <a:fillRect/>
          </a:stretch>
        </p:blipFill>
        <p:spPr>
          <a:xfrm>
            <a:off x="360854" y="1356873"/>
            <a:ext cx="1775418" cy="354564"/>
          </a:xfrm>
          <a:prstGeom prst="rect">
            <a:avLst/>
          </a:prstGeom>
        </p:spPr>
      </p:pic>
      <p:pic>
        <p:nvPicPr>
          <p:cNvPr id="10" name="图片 9"/>
          <p:cNvPicPr>
            <a:picLocks noChangeAspect="1"/>
          </p:cNvPicPr>
          <p:nvPr/>
        </p:nvPicPr>
        <p:blipFill>
          <a:blip r:embed="rId4">
            <a:clrChange>
              <a:clrFrom>
                <a:srgbClr val="FFFFFF"/>
              </a:clrFrom>
              <a:clrTo>
                <a:srgbClr val="FFFFFF">
                  <a:alpha val="0"/>
                </a:srgbClr>
              </a:clrTo>
            </a:clrChange>
          </a:blip>
          <a:stretch>
            <a:fillRect/>
          </a:stretch>
        </p:blipFill>
        <p:spPr>
          <a:xfrm>
            <a:off x="360854" y="864734"/>
            <a:ext cx="11489374" cy="373779"/>
          </a:xfrm>
          <a:prstGeom prst="rect">
            <a:avLst/>
          </a:prstGeom>
        </p:spPr>
      </p:pic>
      <p:sp>
        <p:nvSpPr>
          <p:cNvPr id="3" name="矩形 2"/>
          <p:cNvSpPr/>
          <p:nvPr/>
        </p:nvSpPr>
        <p:spPr>
          <a:xfrm>
            <a:off x="360854" y="4170962"/>
            <a:ext cx="11485848"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suppose I was looking for an occupation which was going to be an adventure.</a:t>
            </a:r>
            <a:r>
              <a:rPr lang="zh-CN" altLang="zh-CN" sz="2400" b="0" dirty="0">
                <a:solidFill>
                  <a:srgbClr val="000000"/>
                </a:solidFill>
                <a:ea typeface="楷体" panose="02010609060101010101" pitchFamily="49" charset="-122"/>
                <a:cs typeface="Times New Roman" panose="02020603050405020304" pitchFamily="18" charset="0"/>
              </a:rPr>
              <a:t>我想我在找的是一份具有冒险性的工作。</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719113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416320"/>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occupy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up</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占用（</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时间、空间、面积等</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）；使忙于（</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做某事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），忙着（</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做某事</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occupy oneself in/with doing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忙于做某事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occupy oneself with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忙于某事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occupied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in/with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doing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忙于做某事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occupied in/with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忙于某事</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4437112"/>
            <a:ext cx="11485848" cy="1684244"/>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rest of his time was occupied with writing a report. </a:t>
            </a:r>
            <a:r>
              <a:rPr lang="zh-CN" altLang="zh-CN" sz="2400" b="0" dirty="0">
                <a:solidFill>
                  <a:srgbClr val="000000"/>
                </a:solidFill>
                <a:ea typeface="楷体" panose="02010609060101010101" pitchFamily="49" charset="-122"/>
                <a:cs typeface="Times New Roman" panose="02020603050405020304" pitchFamily="18" charset="0"/>
              </a:rPr>
              <a:t>他用剩下的时间写了份报告。</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occupied herself in writing a novel last year. </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ea typeface="楷体" panose="02010609060101010101" pitchFamily="49" charset="-122"/>
                <a:cs typeface="Times New Roman" panose="02020603050405020304" pitchFamily="18" charset="0"/>
              </a:rPr>
              <a:t>去年</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她忙于写一部小说。</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157025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qualify</a:t>
            </a:r>
            <a:r>
              <a:rPr lang="en-US"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vi</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楷体" panose="02010609060101010101" pitchFamily="49" charset="-122"/>
                <a:cs typeface="Times New Roman" panose="02020603050405020304" pitchFamily="18" charset="0"/>
              </a:rPr>
              <a:t>使</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有资格</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有权利</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取得资格</a:t>
            </a:r>
            <a:r>
              <a:rPr lang="zh-CN" altLang="zh-CN" smtClean="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达到标准</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549810"/>
            <a:ext cx="11485848" cy="186974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classroom</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retrained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order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qualify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work</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another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field.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你可能不得不重新回到教室</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接受再培训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以便获得在其他领域工作的资格。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340768"/>
            <a:ext cx="6471576" cy="425544"/>
          </a:xfrm>
          <a:prstGeom prst="rect">
            <a:avLst/>
          </a:prstGeom>
        </p:spPr>
      </p:pic>
      <p:sp>
        <p:nvSpPr>
          <p:cNvPr id="7" name="矩形 6"/>
          <p:cNvSpPr/>
          <p:nvPr/>
        </p:nvSpPr>
        <p:spPr>
          <a:xfrm>
            <a:off x="360854" y="3524815"/>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Neither his training nor his experience qualified him for his job as a railway engineer.</a:t>
            </a:r>
            <a:r>
              <a:rPr lang="zh-CN" altLang="zh-CN" sz="2400" b="0" dirty="0">
                <a:solidFill>
                  <a:srgbClr val="000000"/>
                </a:solidFill>
                <a:ea typeface="楷体" panose="02010609060101010101" pitchFamily="49" charset="-122"/>
                <a:cs typeface="Times New Roman" panose="02020603050405020304" pitchFamily="18" charset="0"/>
              </a:rPr>
              <a:t>他所受的训练和他的经验都不能使他胜任铁路工程师的工作。</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54793666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2238241"/>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qualify as...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取得</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qualify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使某人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能胜任</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使某人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）有权</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qualify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使某人</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）有资格做</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qualified as a doctor last year.</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他去年获得了医师资格。</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Tree>
    <p:extLst>
      <p:ext uri="{BB962C8B-B14F-4D97-AF65-F5344CB8AC3E}">
        <p14:creationId xmlns:p14="http://schemas.microsoft.com/office/powerpoint/2010/main" val="13700885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4524315"/>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qualification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usually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资格，学历；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资历</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acquire/gain/obtain qualifications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获得资格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qualifications for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）某事的资格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qualifications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）有做某事的资格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qualified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的资历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学历；具备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的知识</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技能，符合资格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highly/fully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qualified for</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高度</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）具备</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的资格</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qualified to do sth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有资格做某事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5583039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40756"/>
            <a:ext cx="11485848" cy="2308324"/>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has qualifications for teaching English.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Tom has qualifications to teach English.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汤姆有教英语的资格。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Having read the job advertisement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wondered whether he was qualified to apply for it.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读了这则招聘广告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他想知道他是否有资格申请这份工作</a:t>
            </a:r>
            <a:r>
              <a:rPr lang="zh-CN"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3224203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follow</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footsteps</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继承某人的事业</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步某人的后尘</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4" name="内容占位符 1"/>
          <p:cNvSpPr txBox="1">
            <a:spLocks/>
          </p:cNvSpPr>
          <p:nvPr/>
        </p:nvSpPr>
        <p:spPr bwMode="auto">
          <a:xfrm>
            <a:off x="360854" y="2154738"/>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intention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their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parents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footsteps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staying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job</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如今大多数人不想再子承父业</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甚至不愿长时间做同一份工作。</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6356;FounderCES"/>
          <p:cNvPicPr/>
          <p:nvPr/>
        </p:nvPicPr>
        <p:blipFill>
          <a:blip r:embed="rId3"/>
          <a:stretch>
            <a:fillRect/>
          </a:stretch>
        </p:blipFill>
        <p:spPr>
          <a:xfrm>
            <a:off x="5375126" y="1945696"/>
            <a:ext cx="6471576" cy="425544"/>
          </a:xfrm>
          <a:prstGeom prst="rect">
            <a:avLst/>
          </a:prstGeom>
        </p:spPr>
      </p:pic>
      <p:sp>
        <p:nvSpPr>
          <p:cNvPr id="7" name="矩形 6"/>
          <p:cNvSpPr/>
          <p:nvPr/>
        </p:nvSpPr>
        <p:spPr>
          <a:xfrm>
            <a:off x="360854" y="3500824"/>
            <a:ext cx="9317540" cy="576248"/>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Never follow in their footsteps. </a:t>
            </a:r>
            <a:r>
              <a:rPr lang="zh-CN" altLang="zh-CN" sz="2400" b="0" dirty="0">
                <a:solidFill>
                  <a:srgbClr val="000000"/>
                </a:solidFill>
                <a:ea typeface="楷体" panose="02010609060101010101" pitchFamily="49" charset="-122"/>
                <a:cs typeface="Times New Roman" panose="02020603050405020304" pitchFamily="18" charset="0"/>
              </a:rPr>
              <a:t>永远不要步他们的后尘。</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6028365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2016985"/>
            <a:ext cx="11485848" cy="1130246"/>
          </a:xfrm>
          <a:solidFill>
            <a:srgbClr val="E6E1EF"/>
          </a:solidFill>
        </p:spPr>
        <p:txBody>
          <a:bodyPr/>
          <a:lstStyle/>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 one’s advice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听某人的建议</a:t>
            </a:r>
            <a:endParaRPr lang="zh-CN" altLang="zh-CN" sz="1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follows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如下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follow up </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继续做；追究</a:t>
            </a:r>
            <a:endParaRPr lang="zh-CN" altLang="zh-CN" sz="1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1855425"/>
            <a:ext cx="1821926" cy="323119"/>
          </a:xfrm>
          <a:prstGeom prst="rect">
            <a:avLst/>
          </a:prstGeom>
        </p:spPr>
      </p:pic>
      <p:sp>
        <p:nvSpPr>
          <p:cNvPr id="3" name="矩形 2"/>
          <p:cNvSpPr/>
          <p:nvPr/>
        </p:nvSpPr>
        <p:spPr>
          <a:xfrm>
            <a:off x="360854" y="3308791"/>
            <a:ext cx="11485848" cy="1200329"/>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decided on science as my main subject of study. The reasons are as follows.</a:t>
            </a:r>
            <a:r>
              <a:rPr lang="zh-CN" altLang="zh-CN" sz="2400" b="0" dirty="0">
                <a:solidFill>
                  <a:srgbClr val="000000"/>
                </a:solidFill>
                <a:ea typeface="楷体" panose="02010609060101010101" pitchFamily="49" charset="-122"/>
                <a:cs typeface="Times New Roman" panose="02020603050405020304" pitchFamily="18" charset="0"/>
              </a:rPr>
              <a:t>我决定主修理科</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理由如下。</a:t>
            </a:r>
            <a:endParaRPr lang="zh-CN" altLang="zh-CN" sz="100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4086677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89693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说服某人做某事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doing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说服某人不做某事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使某人相信某事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/oneself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从句使某人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某人自己相信</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TS8.eps" descr="id:2147486377;FounderCES"/>
          <p:cNvPicPr/>
          <p:nvPr/>
        </p:nvPicPr>
        <p:blipFill>
          <a:blip r:embed="rId2"/>
          <a:stretch>
            <a:fillRect/>
          </a:stretch>
        </p:blipFill>
        <p:spPr>
          <a:xfrm>
            <a:off x="394016" y="920053"/>
            <a:ext cx="879819" cy="298464"/>
          </a:xfrm>
          <a:prstGeom prst="rect">
            <a:avLst/>
          </a:prstGeom>
        </p:spPr>
      </p:pic>
      <p:sp>
        <p:nvSpPr>
          <p:cNvPr id="4" name="内容占位符 1"/>
          <p:cNvSpPr txBox="1">
            <a:spLocks/>
          </p:cNvSpPr>
          <p:nvPr/>
        </p:nvSpPr>
        <p:spPr bwMode="auto">
          <a:xfrm>
            <a:off x="360854" y="3446544"/>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persuasive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有说服力的，令人信服的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persuasion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说服，劝说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知识拓展.eps" descr="id:2147486363;FounderCES"/>
          <p:cNvPicPr/>
          <p:nvPr/>
        </p:nvPicPr>
        <p:blipFill>
          <a:blip r:embed="rId3"/>
          <a:stretch>
            <a:fillRect/>
          </a:stretch>
        </p:blipFill>
        <p:spPr>
          <a:xfrm>
            <a:off x="766614" y="3284984"/>
            <a:ext cx="1821926" cy="323119"/>
          </a:xfrm>
          <a:prstGeom prst="rect">
            <a:avLst/>
          </a:prstGeom>
        </p:spPr>
      </p:pic>
    </p:spTree>
    <p:extLst>
      <p:ext uri="{BB962C8B-B14F-4D97-AF65-F5344CB8AC3E}">
        <p14:creationId xmlns:p14="http://schemas.microsoft.com/office/powerpoint/2010/main" val="212848864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date</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过时的</a:t>
            </a:r>
            <a:r>
              <a:rPr lang="zh-CN" altLang="zh-CN">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陈旧的</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8475" y="1696905"/>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probably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very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soon.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事实上</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它们</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这些技能</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可能很快就会过时。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375126" y="1484784"/>
            <a:ext cx="6471576" cy="425544"/>
          </a:xfrm>
          <a:prstGeom prst="rect">
            <a:avLst/>
          </a:prstGeom>
        </p:spPr>
      </p:pic>
      <p:sp>
        <p:nvSpPr>
          <p:cNvPr id="3" name="矩形 2"/>
          <p:cNvSpPr/>
          <p:nvPr/>
        </p:nvSpPr>
        <p:spPr>
          <a:xfrm>
            <a:off x="368476" y="3114834"/>
            <a:ext cx="11478226" cy="175432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 dictionary is out of date</a:t>
            </a:r>
            <a:r>
              <a:rPr lang="zh-CN" altLang="zh-CN" sz="2400" b="0" dirty="0">
                <a:solidFill>
                  <a:srgbClr val="000000"/>
                </a:solidFill>
                <a:cs typeface="Times New Roman" panose="02020603050405020304" pitchFamily="18" charset="0"/>
              </a:rPr>
              <a:t>：</a:t>
            </a:r>
            <a:r>
              <a:rPr lang="en-US" altLang="zh-CN" sz="2400" b="0" dirty="0">
                <a:solidFill>
                  <a:srgbClr val="000000"/>
                </a:solidFill>
                <a:cs typeface="Times New Roman" panose="02020603050405020304" pitchFamily="18" charset="0"/>
              </a:rPr>
              <a:t> many words have been added to the language since it was published.</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zh-CN" altLang="zh-CN" sz="2400" b="0" dirty="0">
                <a:solidFill>
                  <a:srgbClr val="000000"/>
                </a:solidFill>
                <a:ea typeface="楷体" panose="02010609060101010101" pitchFamily="49" charset="-122"/>
                <a:cs typeface="Times New Roman" panose="02020603050405020304" pitchFamily="18" charset="0"/>
              </a:rPr>
              <a:t>这本词典过时了</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自出版以来</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语言中又增加了许多词汇。</a:t>
            </a:r>
            <a:endParaRPr lang="zh-CN" altLang="zh-CN" sz="1050" b="0" dirty="0">
              <a:solidFill>
                <a:srgbClr val="000000"/>
              </a:solidFill>
              <a:cs typeface="Times New Roman" panose="02020603050405020304" pitchFamily="18" charset="0"/>
            </a:endParaRPr>
          </a:p>
        </p:txBody>
      </p:sp>
      <p:sp>
        <p:nvSpPr>
          <p:cNvPr id="7" name="内容占位符 1"/>
          <p:cNvSpPr txBox="1">
            <a:spLocks/>
          </p:cNvSpPr>
          <p:nvPr/>
        </p:nvSpPr>
        <p:spPr bwMode="auto">
          <a:xfrm>
            <a:off x="360854" y="5035058"/>
            <a:ext cx="11485848" cy="1130246"/>
          </a:xfrm>
          <a:prstGeom prst="rect">
            <a:avLst/>
          </a:prstGeom>
          <a:solidFill>
            <a:srgbClr val="E6E1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 to date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最新的，时髦的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date back to/date from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追溯到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知识拓展.eps" descr="id:2147486363;FounderCES"/>
          <p:cNvPicPr/>
          <p:nvPr/>
        </p:nvPicPr>
        <p:blipFill>
          <a:blip r:embed="rId3"/>
          <a:stretch>
            <a:fillRect/>
          </a:stretch>
        </p:blipFill>
        <p:spPr>
          <a:xfrm>
            <a:off x="766614" y="4873498"/>
            <a:ext cx="1821926" cy="323119"/>
          </a:xfrm>
          <a:prstGeom prst="rect">
            <a:avLst/>
          </a:prstGeom>
        </p:spPr>
      </p:pic>
    </p:spTree>
    <p:extLst>
      <p:ext uri="{BB962C8B-B14F-4D97-AF65-F5344CB8AC3E}">
        <p14:creationId xmlns:p14="http://schemas.microsoft.com/office/powerpoint/2010/main" val="35999487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1130246"/>
          </a:xfrm>
          <a:solidFill>
            <a:srgbClr val="FCE2D0"/>
          </a:solidFill>
        </p:spPr>
        <p:txBody>
          <a:bodyPr/>
          <a:lstStyle/>
          <a:p>
            <a:pPr hangingPunct="0">
              <a:spcAft>
                <a:spcPts val="0"/>
              </a:spcAft>
            </a:pP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Keep doing this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you can become an expert or a specialist in something one day. </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持之以恒</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这样有一天你才会成为某个行业的专家或专业人士。</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4.eps" descr="id:2147486447;FounderCES"/>
          <p:cNvPicPr/>
          <p:nvPr/>
        </p:nvPicPr>
        <p:blipFill>
          <a:blip r:embed="rId2"/>
          <a:stretch>
            <a:fillRect/>
          </a:stretch>
        </p:blipFill>
        <p:spPr>
          <a:xfrm>
            <a:off x="360854" y="876581"/>
            <a:ext cx="1998409" cy="385407"/>
          </a:xfrm>
          <a:prstGeom prst="rect">
            <a:avLst/>
          </a:prstGeom>
        </p:spPr>
      </p:pic>
      <p:sp>
        <p:nvSpPr>
          <p:cNvPr id="4" name="内容占位符 1"/>
          <p:cNvSpPr txBox="1">
            <a:spLocks/>
          </p:cNvSpPr>
          <p:nvPr/>
        </p:nvSpPr>
        <p:spPr bwMode="auto">
          <a:xfrm>
            <a:off x="360854" y="270892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祈使句＋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and/or/otherwise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＋陈述句</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中，陈述句常用一般将来时。祈使句表示条件，陈述句表示结果。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表示顺承关系时用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，表转折关系时用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Stand over there and you’ll be able to see the oil painting better.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you stand over there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you’ll be able to see the oil painting better.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站到那边去</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你会更清楚地看到那幅油画。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3"/>
          <a:stretch>
            <a:fillRect/>
          </a:stretch>
        </p:blipFill>
        <p:spPr>
          <a:xfrm>
            <a:off x="394015" y="2882853"/>
            <a:ext cx="912981" cy="298464"/>
          </a:xfrm>
          <a:prstGeom prst="rect">
            <a:avLst/>
          </a:prstGeom>
        </p:spPr>
      </p:pic>
    </p:spTree>
    <p:extLst>
      <p:ext uri="{BB962C8B-B14F-4D97-AF65-F5344CB8AC3E}">
        <p14:creationId xmlns:p14="http://schemas.microsoft.com/office/powerpoint/2010/main" val="62537188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1"/>
          <p:cNvSpPr>
            <a:spLocks noGrp="1"/>
          </p:cNvSpPr>
          <p:nvPr>
            <p:ph idx="1"/>
          </p:nvPr>
        </p:nvSpPr>
        <p:spPr>
          <a:xfrm>
            <a:off x="360854" y="1829797"/>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respectfully</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有礼貌地</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恭敬地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777025"/>
            <a:ext cx="11485848" cy="761747"/>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Also</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treat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team</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members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respectfully</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equals.</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同时</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有礼貌地平等对待团队成员。</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教材原句S.eps" descr="id:2147486356;FounderCES"/>
          <p:cNvPicPr/>
          <p:nvPr/>
        </p:nvPicPr>
        <p:blipFill>
          <a:blip r:embed="rId2"/>
          <a:stretch>
            <a:fillRect/>
          </a:stretch>
        </p:blipFill>
        <p:spPr>
          <a:xfrm>
            <a:off x="5375126" y="2567983"/>
            <a:ext cx="6471576" cy="425544"/>
          </a:xfrm>
          <a:prstGeom prst="rect">
            <a:avLst/>
          </a:prstGeom>
        </p:spPr>
      </p:pic>
      <p:pic>
        <p:nvPicPr>
          <p:cNvPr id="8" name="单词冲关.eps" descr="id:2147486489;FounderCES"/>
          <p:cNvPicPr/>
          <p:nvPr/>
        </p:nvPicPr>
        <p:blipFill>
          <a:blip r:embed="rId3"/>
          <a:stretch>
            <a:fillRect/>
          </a:stretch>
        </p:blipFill>
        <p:spPr>
          <a:xfrm>
            <a:off x="360854" y="1356873"/>
            <a:ext cx="1775418" cy="354564"/>
          </a:xfrm>
          <a:prstGeom prst="rect">
            <a:avLst/>
          </a:prstGeom>
        </p:spPr>
      </p:pic>
      <p:pic>
        <p:nvPicPr>
          <p:cNvPr id="9" name="图片 8"/>
          <p:cNvPicPr>
            <a:picLocks noChangeAspect="1"/>
          </p:cNvPicPr>
          <p:nvPr/>
        </p:nvPicPr>
        <p:blipFill>
          <a:blip r:embed="rId4">
            <a:clrChange>
              <a:clrFrom>
                <a:srgbClr val="FFFFFF"/>
              </a:clrFrom>
              <a:clrTo>
                <a:srgbClr val="FFFFFF">
                  <a:alpha val="0"/>
                </a:srgbClr>
              </a:clrTo>
            </a:clrChange>
          </a:blip>
          <a:stretch>
            <a:fillRect/>
          </a:stretch>
        </p:blipFill>
        <p:spPr>
          <a:xfrm>
            <a:off x="360854" y="864734"/>
            <a:ext cx="11485848" cy="390909"/>
          </a:xfrm>
          <a:prstGeom prst="rect">
            <a:avLst/>
          </a:prstGeom>
        </p:spPr>
      </p:pic>
      <p:sp>
        <p:nvSpPr>
          <p:cNvPr id="3" name="矩形 2"/>
          <p:cNvSpPr/>
          <p:nvPr/>
        </p:nvSpPr>
        <p:spPr>
          <a:xfrm>
            <a:off x="360854" y="3645024"/>
            <a:ext cx="11485848" cy="1130246"/>
          </a:xfrm>
          <a:prstGeom prst="rect">
            <a:avLst/>
          </a:prstGeom>
        </p:spPr>
        <p:txBody>
          <a:bodyPr wrap="square">
            <a:spAutoFit/>
          </a:bodyPr>
          <a:lstStyle/>
          <a:p>
            <a:pPr algn="just" eaLnBrk="1">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Students rose respectfully when the scientist entered the classroom.</a:t>
            </a:r>
            <a:r>
              <a:rPr lang="zh-CN" altLang="zh-CN" sz="2400" b="0" dirty="0">
                <a:solidFill>
                  <a:srgbClr val="000000"/>
                </a:solidFill>
                <a:ea typeface="楷体" panose="02010609060101010101" pitchFamily="49" charset="-122"/>
                <a:cs typeface="Times New Roman" panose="02020603050405020304" pitchFamily="18" charset="0"/>
              </a:rPr>
              <a:t>当科学家走进教室时</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学生们恭敬地站了起来。</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69056414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3970318"/>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&amp;</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尊重，尊敬；敬意；细节，方面，敬意；问候</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respect sb for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因某事而尊重某人</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have/show respect for sb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对某人表现尊重</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out of respect for sb</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出于对某人的尊敬</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respect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受到尊重地</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all/many respects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在各个</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许多方面</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respect of/with respect to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关于；就</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而言</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Tree>
    <p:extLst>
      <p:ext uri="{BB962C8B-B14F-4D97-AF65-F5344CB8AC3E}">
        <p14:creationId xmlns:p14="http://schemas.microsoft.com/office/powerpoint/2010/main" val="5112050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76248"/>
          </a:xfrm>
        </p:spPr>
        <p:txBody>
          <a:bodyPr/>
          <a:lstStyle/>
          <a:p>
            <a:pPr hangingPunct="0">
              <a:spcAft>
                <a:spcPts val="0"/>
              </a:spcAft>
            </a:pPr>
            <a:r>
              <a:rPr lang="en-US" altLang="zh-CN" b="1">
                <a:solidFill>
                  <a:srgbClr val="25477F"/>
                </a:solidFill>
                <a:latin typeface="Times New Roman" panose="02020603050405020304" pitchFamily="18" charset="0"/>
                <a:ea typeface="宋体" panose="02010600030101010101" pitchFamily="2" charset="-122"/>
                <a:cs typeface="Times New Roman" panose="02020603050405020304" pitchFamily="18" charset="0"/>
              </a:rPr>
              <a:t>option</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a:solidFill>
                  <a:srgbClr val="25477F"/>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选择</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楷体" panose="02010609060101010101" pitchFamily="49" charset="-122"/>
                <a:cs typeface="Times New Roman" panose="02020603050405020304" pitchFamily="18" charset="0"/>
              </a:rPr>
              <a:t>计算机的</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选项</a:t>
            </a:r>
            <a:r>
              <a:rPr lang="zh-CN" altLang="zh-CN">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25477F"/>
                </a:solidFill>
                <a:latin typeface="Times New Roman" panose="02020603050405020304" pitchFamily="18" charset="0"/>
                <a:ea typeface="黑体" panose="02010609060101010101" pitchFamily="49" charset="-122"/>
                <a:cs typeface="Times New Roman" panose="02020603050405020304" pitchFamily="18" charset="0"/>
              </a:rPr>
              <a:t>选择</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1556608"/>
            <a:ext cx="11485848" cy="761747"/>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pc="-1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spc="-1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few</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transportation</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options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bad</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health.</a:t>
            </a:r>
            <a:r>
              <a:rPr lang="en-US"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交通工具很少</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而且对身体不好。</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教材原句S.eps" descr="id:2147486356;FounderCES"/>
          <p:cNvPicPr/>
          <p:nvPr/>
        </p:nvPicPr>
        <p:blipFill>
          <a:blip r:embed="rId2"/>
          <a:stretch>
            <a:fillRect/>
          </a:stretch>
        </p:blipFill>
        <p:spPr>
          <a:xfrm>
            <a:off x="5509998" y="1348270"/>
            <a:ext cx="6336704" cy="416675"/>
          </a:xfrm>
          <a:prstGeom prst="rect">
            <a:avLst/>
          </a:prstGeom>
        </p:spPr>
      </p:pic>
      <p:sp>
        <p:nvSpPr>
          <p:cNvPr id="3" name="矩形 2"/>
          <p:cNvSpPr/>
          <p:nvPr/>
        </p:nvSpPr>
        <p:spPr>
          <a:xfrm>
            <a:off x="360854" y="2420888"/>
            <a:ext cx="11485848" cy="576248"/>
          </a:xfrm>
          <a:prstGeom prst="rect">
            <a:avLst/>
          </a:prstGeom>
        </p:spPr>
        <p:txBody>
          <a:bodyPr wrap="square">
            <a:spAutoFit/>
          </a:bodyPr>
          <a:lstStyle/>
          <a:p>
            <a:pPr algn="just">
              <a:lnSpc>
                <a:spcPct val="150000"/>
              </a:lnSpc>
              <a:spcAft>
                <a:spcPts val="0"/>
              </a:spcAft>
            </a:pPr>
            <a:r>
              <a:rPr lang="en-US" altLang="zh-CN" sz="2400" b="0" spc="-100" dirty="0">
                <a:solidFill>
                  <a:srgbClr val="000000"/>
                </a:solidFill>
                <a:ea typeface="Times New Roman" panose="02020603050405020304" pitchFamily="18" charset="0"/>
                <a:cs typeface="Times New Roman" panose="02020603050405020304" pitchFamily="18" charset="0"/>
              </a:rPr>
              <a:t>·</a:t>
            </a:r>
            <a:r>
              <a:rPr lang="en-US" altLang="zh-CN" sz="2400" b="0" spc="-100" dirty="0">
                <a:solidFill>
                  <a:srgbClr val="000000"/>
                </a:solidFill>
                <a:cs typeface="Times New Roman" panose="02020603050405020304" pitchFamily="18" charset="0"/>
              </a:rPr>
              <a:t>Several options are offered for the students’ senior year. </a:t>
            </a:r>
            <a:r>
              <a:rPr lang="zh-CN" altLang="zh-CN" sz="2400" b="0" spc="-100" dirty="0">
                <a:solidFill>
                  <a:srgbClr val="000000"/>
                </a:solidFill>
                <a:ea typeface="楷体" panose="02010609060101010101" pitchFamily="49" charset="-122"/>
                <a:cs typeface="Times New Roman" panose="02020603050405020304" pitchFamily="18" charset="0"/>
              </a:rPr>
              <a:t>好几门选修课开给毕业班的学生。</a:t>
            </a:r>
            <a:endParaRPr lang="zh-CN" altLang="zh-CN" sz="1050" b="0" spc="-100" dirty="0">
              <a:solidFill>
                <a:srgbClr val="000000"/>
              </a:solidFill>
              <a:cs typeface="Times New Roman" panose="02020603050405020304" pitchFamily="18" charset="0"/>
            </a:endParaRPr>
          </a:p>
        </p:txBody>
      </p:sp>
      <p:sp>
        <p:nvSpPr>
          <p:cNvPr id="7" name="内容占位符 1"/>
          <p:cNvSpPr txBox="1">
            <a:spLocks/>
          </p:cNvSpPr>
          <p:nvPr/>
        </p:nvSpPr>
        <p:spPr bwMode="auto">
          <a:xfrm>
            <a:off x="360854" y="352289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 no option but to do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别无选择只能做某事</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keep/leave one’s options open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暂不表态，留有回旋余地</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TS8.eps" descr="id:2147486377;FounderCES"/>
          <p:cNvPicPr/>
          <p:nvPr/>
        </p:nvPicPr>
        <p:blipFill>
          <a:blip r:embed="rId3"/>
          <a:stretch>
            <a:fillRect/>
          </a:stretch>
        </p:blipFill>
        <p:spPr>
          <a:xfrm>
            <a:off x="394016" y="3162850"/>
            <a:ext cx="879819" cy="298464"/>
          </a:xfrm>
          <a:prstGeom prst="rect">
            <a:avLst/>
          </a:prstGeom>
        </p:spPr>
      </p:pic>
    </p:spTree>
    <p:extLst>
      <p:ext uri="{BB962C8B-B14F-4D97-AF65-F5344CB8AC3E}">
        <p14:creationId xmlns:p14="http://schemas.microsoft.com/office/powerpoint/2010/main" val="31719215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participate</a:t>
            </a:r>
            <a:r>
              <a:rPr lang="en-US"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参加</a:t>
            </a:r>
            <a:r>
              <a:rPr lang="zh-CN" altLang="zh-CN" smtClean="0">
                <a:solidFill>
                  <a:srgbClr val="D8657B"/>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D8657B"/>
                </a:solidFill>
                <a:latin typeface="Times New Roman" panose="02020603050405020304" pitchFamily="18" charset="0"/>
                <a:ea typeface="黑体" panose="02010609060101010101" pitchFamily="49" charset="-122"/>
                <a:cs typeface="Times New Roman" panose="02020603050405020304" pitchFamily="18" charset="0"/>
              </a:rPr>
              <a:t>参与</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4" name="内容占位符 1"/>
          <p:cNvSpPr txBox="1">
            <a:spLocks/>
          </p:cNvSpPr>
          <p:nvPr/>
        </p:nvSpPr>
        <p:spPr bwMode="auto">
          <a:xfrm>
            <a:off x="360854" y="1981858"/>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participated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volunteer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programme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visiting</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elderly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people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area</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last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years.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在过去的三年里</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我参加了一个志愿者项目</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探访我所在地区的老年人。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6356;FounderCES"/>
          <p:cNvPicPr/>
          <p:nvPr/>
        </p:nvPicPr>
        <p:blipFill>
          <a:blip r:embed="rId3"/>
          <a:stretch>
            <a:fillRect/>
          </a:stretch>
        </p:blipFill>
        <p:spPr>
          <a:xfrm>
            <a:off x="5375126" y="1772816"/>
            <a:ext cx="6471576" cy="425544"/>
          </a:xfrm>
          <a:prstGeom prst="rect">
            <a:avLst/>
          </a:prstGeom>
        </p:spPr>
      </p:pic>
      <p:sp>
        <p:nvSpPr>
          <p:cNvPr id="7" name="矩形 6"/>
          <p:cNvSpPr/>
          <p:nvPr/>
        </p:nvSpPr>
        <p:spPr>
          <a:xfrm>
            <a:off x="378066" y="3374990"/>
            <a:ext cx="11468636" cy="2862322"/>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I’ll have to participate in a sporting activity that day. </a:t>
            </a:r>
            <a:r>
              <a:rPr lang="zh-CN" altLang="zh-CN" sz="2400" b="0" dirty="0">
                <a:solidFill>
                  <a:srgbClr val="000000"/>
                </a:solidFill>
                <a:ea typeface="楷体" panose="02010609060101010101" pitchFamily="49" charset="-122"/>
                <a:cs typeface="Times New Roman" panose="02020603050405020304" pitchFamily="18" charset="0"/>
              </a:rPr>
              <a:t>那天我得参加一项体育运动。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Each child had participated in extracurricular activities at school.</a:t>
            </a:r>
            <a:r>
              <a:rPr lang="zh-CN" altLang="zh-CN" sz="2400" b="0" dirty="0">
                <a:solidFill>
                  <a:srgbClr val="000000"/>
                </a:solidFill>
                <a:ea typeface="楷体" panose="02010609060101010101" pitchFamily="49" charset="-122"/>
                <a:cs typeface="Times New Roman" panose="02020603050405020304" pitchFamily="18" charset="0"/>
              </a:rPr>
              <a:t>每个孩子都参加了学校的课外活动。</a:t>
            </a:r>
            <a:endParaRPr lang="zh-CN" altLang="zh-CN" sz="1050" b="0" dirty="0">
              <a:solidFill>
                <a:srgbClr val="000000"/>
              </a:solidFill>
              <a:cs typeface="Times New Roman" panose="02020603050405020304" pitchFamily="18" charset="0"/>
            </a:endParaRPr>
          </a:p>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She never participated in obtaining or copying any classified documents for anyone. </a:t>
            </a:r>
            <a:r>
              <a:rPr lang="zh-CN" altLang="zh-CN" sz="2400" b="0" dirty="0">
                <a:solidFill>
                  <a:srgbClr val="000000"/>
                </a:solidFill>
                <a:ea typeface="楷体" panose="02010609060101010101" pitchFamily="49" charset="-122"/>
                <a:cs typeface="Times New Roman" panose="02020603050405020304" pitchFamily="18" charset="0"/>
              </a:rPr>
              <a:t>她从未参与过为任何人获取或复制机密文件之事。</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122666725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054855"/>
            <a:ext cx="11485848" cy="2238241"/>
          </a:xfrm>
          <a:solidFill>
            <a:srgbClr val="E6E1EF"/>
          </a:solidFill>
        </p:spPr>
        <p:txBody>
          <a:bodyPr/>
          <a:lstStyle/>
          <a:p>
            <a:pPr indent="1792288"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participation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参加；参与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participant </a:t>
            </a:r>
            <a:r>
              <a:rPr lang="en-US" altLang="zh-CN"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参加者；参与者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参加，参与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的同义表达：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part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take an active part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compete in</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拓展.eps" descr="id:2147486363;FounderCES"/>
          <p:cNvPicPr/>
          <p:nvPr/>
        </p:nvPicPr>
        <p:blipFill>
          <a:blip r:embed="rId2"/>
          <a:stretch>
            <a:fillRect/>
          </a:stretch>
        </p:blipFill>
        <p:spPr>
          <a:xfrm>
            <a:off x="360854" y="2216460"/>
            <a:ext cx="1821926" cy="323119"/>
          </a:xfrm>
          <a:prstGeom prst="rect">
            <a:avLst/>
          </a:prstGeom>
        </p:spPr>
      </p:pic>
    </p:spTree>
    <p:extLst>
      <p:ext uri="{BB962C8B-B14F-4D97-AF65-F5344CB8AC3E}">
        <p14:creationId xmlns:p14="http://schemas.microsoft.com/office/powerpoint/2010/main" val="19902652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414517"/>
                <a:ext cx="11485848" cy="2264979"/>
              </a:xfrm>
              <a:solidFill>
                <a:srgbClr val="FCE2D0"/>
              </a:solidFill>
            </p:spPr>
            <p:txBody>
              <a:bodyPr/>
              <a:lstStyle/>
              <a:p>
                <a:pPr hangingPunct="0">
                  <a:spcAft>
                    <a:spcPts val="0"/>
                  </a:spcAft>
                </a:pPr>
                <a14:m>
                  <m:oMath xmlns:m="http://schemas.openxmlformats.org/officeDocument/2006/math">
                    <m:limLow>
                      <m:limLow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limLowPr>
                      <m:e>
                        <m:bar>
                          <m:barPr>
                            <m:ctrlPr>
                              <a:rPr lang="zh-CN" altLang="zh-CN" i="1">
                                <a:solidFill>
                                  <a:srgbClr val="F08100"/>
                                </a:solidFill>
                                <a:latin typeface="Cambria Math" panose="02040503050406030204" pitchFamily="18" charset="0"/>
                                <a:ea typeface="Cambria Math" panose="02040503050406030204" pitchFamily="18" charset="0"/>
                                <a:cs typeface="Times New Roman" panose="02020603050405020304" pitchFamily="18" charset="0"/>
                              </a:rPr>
                            </m:ctrlPr>
                          </m:barPr>
                          <m:e>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Learning</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or</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working</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in</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a</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new</m:t>
                            </m:r>
                            <m:r>
                              <m:rPr>
                                <m:nor/>
                              </m:rP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 </m:t>
                            </m:r>
                            <m:r>
                              <m:rPr>
                                <m:sty m:val="p"/>
                              </m:rPr>
                              <a:rPr lang="en-US" altLang="zh-CN">
                                <a:solidFill>
                                  <a:srgbClr val="F08100"/>
                                </a:solidFill>
                                <a:latin typeface="Cambria Math" panose="02040503050406030204" pitchFamily="18" charset="0"/>
                                <a:ea typeface="宋体" panose="02010600030101010101" pitchFamily="2" charset="-122"/>
                                <a:cs typeface="Times New Roman" panose="02020603050405020304" pitchFamily="18" charset="0"/>
                              </a:rPr>
                              <m:t>environment</m:t>
                            </m:r>
                          </m:e>
                        </m:bar>
                      </m:e>
                      <m:lim>
                        <m:r>
                          <m:rPr>
                            <m:nor/>
                          </m:rPr>
                          <a:rPr lang="zh-CN"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m:t>状语从句</m:t>
                        </m:r>
                      </m:lim>
                    </m:limLow>
                  </m:oMath>
                </a14:m>
                <a:r>
                  <a:rPr lang="en-US" altLang="zh-CN">
                    <a:solidFill>
                      <a:srgbClr val="E761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need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good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sense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judgement</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joining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discussion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decision.</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在一个新环境中</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学习或工作</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参加讨论或做决定时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你需要有良好的判断力。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414517"/>
                <a:ext cx="11485848" cy="2264979"/>
              </a:xfrm>
              <a:blipFill>
                <a:blip r:embed="rId2"/>
                <a:stretch>
                  <a:fillRect l="-796" r="-849" b="-4301"/>
                </a:stretch>
              </a:blipFill>
            </p:spPr>
            <p:txBody>
              <a:bodyPr/>
              <a:lstStyle/>
              <a:p>
                <a:r>
                  <a:rPr lang="zh-CN" altLang="en-US">
                    <a:noFill/>
                  </a:rPr>
                  <a:t> </a:t>
                </a:r>
              </a:p>
            </p:txBody>
          </p:sp>
        </mc:Fallback>
      </mc:AlternateContent>
      <p:pic>
        <p:nvPicPr>
          <p:cNvPr id="3" name="XB4.eps" descr="id:2147486447;FounderCES"/>
          <p:cNvPicPr/>
          <p:nvPr/>
        </p:nvPicPr>
        <p:blipFill>
          <a:blip r:embed="rId3"/>
          <a:stretch>
            <a:fillRect/>
          </a:stretch>
        </p:blipFill>
        <p:spPr>
          <a:xfrm>
            <a:off x="360854" y="876581"/>
            <a:ext cx="1998409" cy="385407"/>
          </a:xfrm>
          <a:prstGeom prst="rect">
            <a:avLst/>
          </a:prstGeom>
        </p:spPr>
      </p:pic>
      <p:sp>
        <p:nvSpPr>
          <p:cNvPr id="4" name="内容占位符 1"/>
          <p:cNvSpPr txBox="1">
            <a:spLocks/>
          </p:cNvSpPr>
          <p:nvPr/>
        </p:nvSpPr>
        <p:spPr bwMode="auto">
          <a:xfrm>
            <a:off x="360854" y="3784972"/>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896938"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当时间、条件、让步、方式等状语从句的主语与主句主语一致（</a:t>
            </a:r>
            <a:r>
              <a:rPr lang="zh-CN" altLang="zh-CN"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或从句主语是</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）、且从句谓语含有</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动词时，可以把从句主语和</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动词一起省略。状语从句省略后的结构：</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连词＋现在分词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过去分词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介词短语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名词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代词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副词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TS13.eps" descr="id:2147486454;FounderCES"/>
          <p:cNvPicPr/>
          <p:nvPr/>
        </p:nvPicPr>
        <p:blipFill>
          <a:blip r:embed="rId4"/>
          <a:stretch>
            <a:fillRect/>
          </a:stretch>
        </p:blipFill>
        <p:spPr>
          <a:xfrm>
            <a:off x="365298" y="3958905"/>
            <a:ext cx="912981" cy="298464"/>
          </a:xfrm>
          <a:prstGeom prst="rect">
            <a:avLst/>
          </a:prstGeom>
        </p:spPr>
      </p:pic>
    </p:spTree>
    <p:extLst>
      <p:ext uri="{BB962C8B-B14F-4D97-AF65-F5344CB8AC3E}">
        <p14:creationId xmlns:p14="http://schemas.microsoft.com/office/powerpoint/2010/main" val="416375971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comparing different cultures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often pay attention only to the differences.</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在比较不同的文化时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我们往往只注意差异。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given more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would be able to do the work much better.</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如果给我们更多的时间</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我们就能把工作做得更好。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in trouble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composer always turns to his friends for help.</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遇到困难时</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这位作曲家总是向他的朋友们求助。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0986312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579967"/>
          </a:xfrm>
        </p:spPr>
        <p:txBody>
          <a:bodyPr/>
          <a:lstStyle/>
          <a:p>
            <a:pPr algn="ctr" hangingPunct="0">
              <a:spcAft>
                <a:spcPts val="0"/>
              </a:spcAft>
            </a:pP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动词</a:t>
            </a:r>
            <a:r>
              <a:rPr lang="en-US" altLang="zh-CN">
                <a:solidFill>
                  <a:srgbClr val="68A88C"/>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a:solidFill>
                  <a:srgbClr val="68A88C"/>
                </a:solidFill>
                <a:latin typeface="Times New Roman" panose="02020603050405020304" pitchFamily="18" charset="0"/>
                <a:ea typeface="黑体" panose="02010609060101010101" pitchFamily="49" charset="-122"/>
                <a:cs typeface="Times New Roman" panose="02020603050405020304" pitchFamily="18" charset="0"/>
              </a:rPr>
              <a:t>形式</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a:stretch>
            <a:fillRect/>
          </a:stretch>
        </p:blipFill>
        <p:spPr>
          <a:xfrm>
            <a:off x="360855" y="2068863"/>
            <a:ext cx="3574112" cy="462533"/>
          </a:xfrm>
          <a:prstGeom prst="rect">
            <a:avLst/>
          </a:prstGeom>
        </p:spPr>
      </p:pic>
      <p:pic>
        <p:nvPicPr>
          <p:cNvPr id="5" name="语法疑难破.eps" descr="id:2147486944;FounderCES"/>
          <p:cNvPicPr/>
          <p:nvPr/>
        </p:nvPicPr>
        <p:blipFill>
          <a:blip r:embed="rId3"/>
          <a:stretch>
            <a:fillRect/>
          </a:stretch>
        </p:blipFill>
        <p:spPr>
          <a:xfrm>
            <a:off x="3513861" y="798431"/>
            <a:ext cx="5179834" cy="541707"/>
          </a:xfrm>
          <a:prstGeom prst="rect">
            <a:avLst/>
          </a:prstGeom>
        </p:spPr>
      </p:pic>
      <p:sp>
        <p:nvSpPr>
          <p:cNvPr id="6" name="内容占位符 1"/>
          <p:cNvSpPr txBox="1">
            <a:spLocks/>
          </p:cNvSpPr>
          <p:nvPr/>
        </p:nvSpPr>
        <p:spPr bwMode="auto">
          <a:xfrm>
            <a:off x="360854" y="2605775"/>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形式作状语时，动词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形式的动词与句子主语之间是逻辑上的动宾关系。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形式作状语时，可表示时间、原因、条件、伴随和结果等，也可以改为相应的从句或并列句。如：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a:spcAft>
                <a:spcPts val="0"/>
              </a:spcAft>
            </a:pP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Given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enough money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 I am given enough money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buy that car at once.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如果有足够的钱，我会马上买下那辆车。（</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条件状语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combined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practice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it is combined with practice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theory becomes easier to learn.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当与实践相结合时，理论就变得更容易学。（</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时间状语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360854" y="1974228"/>
            <a:ext cx="3456395"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一</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动词</a:t>
            </a:r>
            <a:r>
              <a:rPr lang="en-US" altLang="zh-CN" sz="2400" dirty="0">
                <a:solidFill>
                  <a:schemeClr val="bg1"/>
                </a:solidFill>
                <a:cs typeface="Times New Roman" panose="02020603050405020304" pitchFamily="18" charset="0"/>
              </a:rPr>
              <a:t>-</a:t>
            </a:r>
            <a:r>
              <a:rPr lang="en-US" altLang="zh-CN" sz="2400" dirty="0" err="1">
                <a:solidFill>
                  <a:schemeClr val="bg1"/>
                </a:solidFill>
                <a:cs typeface="Times New Roman" panose="02020603050405020304" pitchFamily="18" charset="0"/>
              </a:rPr>
              <a:t>ed</a:t>
            </a:r>
            <a:r>
              <a:rPr lang="zh-CN" altLang="zh-CN" sz="2400" dirty="0">
                <a:solidFill>
                  <a:schemeClr val="bg1"/>
                </a:solidFill>
                <a:ea typeface="黑体" panose="02010609060101010101" pitchFamily="49" charset="-122"/>
                <a:cs typeface="Times New Roman" panose="02020603050405020304" pitchFamily="18" charset="0"/>
              </a:rPr>
              <a:t>形式作状语</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4872315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161131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advise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persuade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说服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，强调结果；</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advise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劝告，建议</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，强调动作，对方不一定接受。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劝说但不一定有效果</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advise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try to persuade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do </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doctor advised/tried to persuade him to exercise regularly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he wouldn’t listen.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医生劝他进行规律的锻炼</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但他不听。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易混辨析.eps" descr="id:2147486391;FounderCES"/>
          <p:cNvPicPr/>
          <p:nvPr/>
        </p:nvPicPr>
        <p:blipFill>
          <a:blip r:embed="rId2"/>
          <a:stretch>
            <a:fillRect/>
          </a:stretch>
        </p:blipFill>
        <p:spPr>
          <a:xfrm>
            <a:off x="360854" y="876581"/>
            <a:ext cx="1653229" cy="385407"/>
          </a:xfrm>
          <a:prstGeom prst="rect">
            <a:avLst/>
          </a:prstGeom>
        </p:spPr>
      </p:pic>
    </p:spTree>
    <p:extLst>
      <p:ext uri="{BB962C8B-B14F-4D97-AF65-F5344CB8AC3E}">
        <p14:creationId xmlns:p14="http://schemas.microsoft.com/office/powerpoint/2010/main" val="104042699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while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 if</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though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until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whether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unless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等连词连接的状语从句中，常省略跟主句主语相同的主语和</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动词，构成</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连词＋分词短语</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结构。如：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treated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kindness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was very lovely.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别人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）友好地对待他时，他很可爱。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）部分过去分词来源于系表结构，作状语时不表示被动关系，其前不用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。这样的过去分词及短语常见的有：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seated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坐着的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hidden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躲着的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stationed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驻扎的</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absorbed/lost in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沉溺于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born in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出身于</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dressed in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穿着</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faced with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面对</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 of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厌烦了</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），以及表示心理状态的动词。如：</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satisfied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moved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415070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862822"/>
            <a:ext cx="11485848" cy="2862322"/>
          </a:xfrm>
        </p:spPr>
        <p:txBody>
          <a:bodyPr/>
          <a:lstStyle/>
          <a:p>
            <a:pPr indent="625475" hangingPunct="0">
              <a:spcAft>
                <a:spcPts val="0"/>
              </a:spcAft>
            </a:pP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Absorbed in</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 book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didn’t notice me enter the room.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他专心读书，没注意到我进了房间。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Faced with</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 gradual rise of seawater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nations in the Pacific are considering moving in the near future.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面对海水不断上涨（</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的情况</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），有些位于太平洋的国家正考虑在不久的将来搬迁。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3576649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3970318"/>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及物动词的动词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短语</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）作定语时，与它所修饰的名词之间存在被动关系，表示该动作的被动或完成。如：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34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Tsinghua University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founded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1911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is home to a great number of outstanding figures.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建于</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1911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年的清华大学是无数杰出人物的摇篮。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3400"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 library I borrowed a book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written by</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Mark Twain.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From the library I borrowed a book which/that was written by Mark Twain.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3400"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我从图书馆里借了一本马克</a:t>
            </a:r>
            <a:r>
              <a:rPr lang="en-US" altLang="zh-CN"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吐温写的书。</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838018"/>
            <a:ext cx="3574111" cy="462533"/>
          </a:xfrm>
          <a:prstGeom prst="rect">
            <a:avLst/>
          </a:prstGeom>
        </p:spPr>
      </p:pic>
      <p:sp>
        <p:nvSpPr>
          <p:cNvPr id="5" name="矩形 4"/>
          <p:cNvSpPr/>
          <p:nvPr/>
        </p:nvSpPr>
        <p:spPr>
          <a:xfrm>
            <a:off x="360854" y="746118"/>
            <a:ext cx="3456395"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二</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动词</a:t>
            </a:r>
            <a:r>
              <a:rPr lang="en-US" altLang="zh-CN" sz="2400" dirty="0">
                <a:solidFill>
                  <a:schemeClr val="bg1"/>
                </a:solidFill>
                <a:cs typeface="Times New Roman" panose="02020603050405020304" pitchFamily="18" charset="0"/>
              </a:rPr>
              <a:t>-</a:t>
            </a:r>
            <a:r>
              <a:rPr lang="en-US" altLang="zh-CN" sz="2400" dirty="0" err="1">
                <a:solidFill>
                  <a:schemeClr val="bg1"/>
                </a:solidFill>
                <a:cs typeface="Times New Roman" panose="02020603050405020304" pitchFamily="18" charset="0"/>
              </a:rPr>
              <a:t>ed</a:t>
            </a:r>
            <a:r>
              <a:rPr lang="zh-CN" altLang="zh-CN" sz="2400" dirty="0">
                <a:solidFill>
                  <a:schemeClr val="bg1"/>
                </a:solidFill>
                <a:ea typeface="黑体" panose="02010609060101010101" pitchFamily="49" charset="-122"/>
                <a:cs typeface="Times New Roman" panose="02020603050405020304" pitchFamily="18" charset="0"/>
              </a:rPr>
              <a:t>形式作定语</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7965801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不及物动词的动词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形式作定语：不及物动词没有被动语态，因此作定语时只表示动作的完成，不表示被动意义，且只作前置定语。如：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woke up the next morning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found the ground was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covered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 fallen leaves.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我第二天早上醒来时，发现地上全是落叶。（</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fallen</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只表示完成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形容词化的动词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形式作定语：英语中某些表示感觉的动词，其动词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形式表示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，表示被修饰词所处的状态。如：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was a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frightened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horse in the street.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街上有一匹受惊的马。</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scared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boy told me the news in a scared voice.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那个吓坏了的男孩用惊恐的声音告诉了我这个消息。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813362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2862322"/>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及物动词的动词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形式作宾语补足语时，宾语和构成动词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形式的动词之间存在逻辑上的动宾关系。如：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want the letter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posted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我想把这封信寄出去。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少数不及物动词如</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fall</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等的动词</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pc="-1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形式作宾语补足语时，仅表示动作已完成。如：</a:t>
            </a:r>
            <a:endParaRPr lang="zh-CN" altLang="zh-CN" sz="1050"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She found her necklace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gone</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her way home.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她在回家的路上发现项链不见了。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838018"/>
            <a:ext cx="3574112" cy="462533"/>
          </a:xfrm>
          <a:prstGeom prst="rect">
            <a:avLst/>
          </a:prstGeom>
        </p:spPr>
      </p:pic>
      <p:sp>
        <p:nvSpPr>
          <p:cNvPr id="5" name="矩形 4"/>
          <p:cNvSpPr/>
          <p:nvPr/>
        </p:nvSpPr>
        <p:spPr>
          <a:xfrm>
            <a:off x="406563" y="746118"/>
            <a:ext cx="3456395"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三</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动词</a:t>
            </a:r>
            <a:r>
              <a:rPr lang="en-US" altLang="zh-CN" sz="2400" dirty="0">
                <a:solidFill>
                  <a:schemeClr val="bg1"/>
                </a:solidFill>
                <a:cs typeface="Times New Roman" panose="02020603050405020304" pitchFamily="18" charset="0"/>
              </a:rPr>
              <a:t>-</a:t>
            </a:r>
            <a:r>
              <a:rPr lang="en-US" altLang="zh-CN" sz="2400" dirty="0" err="1">
                <a:solidFill>
                  <a:schemeClr val="bg1"/>
                </a:solidFill>
                <a:cs typeface="Times New Roman" panose="02020603050405020304" pitchFamily="18" charset="0"/>
              </a:rPr>
              <a:t>ed</a:t>
            </a:r>
            <a:r>
              <a:rPr lang="zh-CN" altLang="zh-CN" sz="2400" dirty="0">
                <a:solidFill>
                  <a:schemeClr val="bg1"/>
                </a:solidFill>
                <a:ea typeface="黑体" panose="02010609060101010101" pitchFamily="49" charset="-122"/>
                <a:cs typeface="Times New Roman" panose="02020603050405020304" pitchFamily="18" charset="0"/>
              </a:rPr>
              <a:t>形式作宾补</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277131840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22163"/>
          </a:xfrm>
        </p:spPr>
        <p:txBody>
          <a:bodyPr/>
          <a:lstStyle/>
          <a:p>
            <a:pPr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hide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dress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形式作宾语补足语时一般表示状态，不表示被动意义。如：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 came 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found a strange girl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seated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corner.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我进来时发现一个陌生的女孩坐在角落里。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注意：动词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形式作宾补的情况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）感官动词后的动词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形式作宾补：在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notice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watch</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等感官动词后作宾补的动词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形式与宾语之间为逻辑上的动宾关系，表示被动动作的完成或只表示被动。如：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heard the English song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sung</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twice in the next room.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我听到隔壁房间里唱了两遍这首英文歌。（</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表示被动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已完成</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lnSpc>
                <a:spcPct val="130000"/>
              </a:lnSpc>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 like to see the plan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carried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我想看到这个计划得到实施。（</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只表示被动</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5156504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）使役动词后的动词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形式作宾补：在</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leave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keep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等动词后作宾补的动词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形式与宾语之间为逻辑上的动宾关系。如：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tried to speak slowly to make himself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understood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他试图慢慢地说话，以使别人明白他的意思。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547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 keep us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informed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the latest developments.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请将最新的发展情况不断通报给我们。</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0879625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4517"/>
            <a:ext cx="11485848" cy="4524315"/>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形式作表语，多表示主语所处的状态，多位于系动词之后。这些系动词有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remain</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feel</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seem</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look</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become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door remained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locked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门仍然锁着。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形式作表语时，已经具有了形容词的性质，最常见的有：</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amazed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delighted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disappointed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discouraged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amused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astonished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tired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satisfied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worried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excited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annoyed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puzzled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were </a:t>
            </a:r>
            <a:r>
              <a:rPr lang="en-US" altLang="zh-CN"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amazed</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the beauty of the lake.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这个湖泊的美使我们感到惊奇。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pP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looked </a:t>
            </a:r>
            <a:r>
              <a:rPr lang="en-US" altLang="zh-CN" spc="-100" dirty="0">
                <a:solidFill>
                  <a:srgbClr val="006EC0"/>
                </a:solidFill>
                <a:latin typeface="Times New Roman" panose="02020603050405020304" pitchFamily="18" charset="0"/>
                <a:ea typeface="宋体" panose="02010600030101010101" pitchFamily="2" charset="-122"/>
                <a:cs typeface="Times New Roman" panose="02020603050405020304" pitchFamily="18" charset="0"/>
              </a:rPr>
              <a:t>puzzled</a:t>
            </a:r>
            <a:r>
              <a:rPr lang="en-US"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I repeated the question.</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他好像没听懂，所以我把问题重复了一遍。</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0855" y="838018"/>
            <a:ext cx="3502104" cy="462533"/>
          </a:xfrm>
          <a:prstGeom prst="rect">
            <a:avLst/>
          </a:prstGeom>
        </p:spPr>
      </p:pic>
      <p:sp>
        <p:nvSpPr>
          <p:cNvPr id="5" name="矩形 4"/>
          <p:cNvSpPr/>
          <p:nvPr/>
        </p:nvSpPr>
        <p:spPr>
          <a:xfrm>
            <a:off x="360854" y="746118"/>
            <a:ext cx="3456395" cy="576248"/>
          </a:xfrm>
          <a:prstGeom prst="rect">
            <a:avLst/>
          </a:prstGeom>
        </p:spPr>
        <p:txBody>
          <a:bodyPr wrap="none">
            <a:spAutoFit/>
          </a:bodyPr>
          <a:lstStyle/>
          <a:p>
            <a:pPr algn="just">
              <a:lnSpc>
                <a:spcPct val="150000"/>
              </a:lnSpc>
              <a:spcAft>
                <a:spcPts val="0"/>
              </a:spcAft>
            </a:pPr>
            <a:r>
              <a:rPr lang="zh-CN" altLang="zh-CN" sz="2400" dirty="0">
                <a:solidFill>
                  <a:schemeClr val="bg1"/>
                </a:solidFill>
                <a:ea typeface="黑体" panose="02010609060101010101" pitchFamily="49" charset="-122"/>
                <a:cs typeface="Times New Roman" panose="02020603050405020304" pitchFamily="18" charset="0"/>
              </a:rPr>
              <a:t>四</a:t>
            </a:r>
            <a:r>
              <a:rPr lang="zh-CN" altLang="zh-CN" sz="2400" dirty="0">
                <a:solidFill>
                  <a:schemeClr val="bg1"/>
                </a:solidFill>
                <a:cs typeface="Times New Roman" panose="02020603050405020304" pitchFamily="18" charset="0"/>
              </a:rPr>
              <a:t>、</a:t>
            </a:r>
            <a:r>
              <a:rPr lang="zh-CN" altLang="zh-CN" sz="2400" dirty="0">
                <a:solidFill>
                  <a:schemeClr val="bg1"/>
                </a:solidFill>
                <a:ea typeface="黑体" panose="02010609060101010101" pitchFamily="49" charset="-122"/>
                <a:cs typeface="Times New Roman" panose="02020603050405020304" pitchFamily="18" charset="0"/>
              </a:rPr>
              <a:t> 动词</a:t>
            </a:r>
            <a:r>
              <a:rPr lang="en-US" altLang="zh-CN" sz="2400" dirty="0">
                <a:solidFill>
                  <a:schemeClr val="bg1"/>
                </a:solidFill>
                <a:cs typeface="Times New Roman" panose="02020603050405020304" pitchFamily="18" charset="0"/>
              </a:rPr>
              <a:t>-</a:t>
            </a:r>
            <a:r>
              <a:rPr lang="en-US" altLang="zh-CN" sz="2400" dirty="0" err="1">
                <a:solidFill>
                  <a:schemeClr val="bg1"/>
                </a:solidFill>
                <a:cs typeface="Times New Roman" panose="02020603050405020304" pitchFamily="18" charset="0"/>
              </a:rPr>
              <a:t>ed</a:t>
            </a:r>
            <a:r>
              <a:rPr lang="zh-CN" altLang="zh-CN" sz="2400" dirty="0">
                <a:solidFill>
                  <a:schemeClr val="bg1"/>
                </a:solidFill>
                <a:ea typeface="黑体" panose="02010609060101010101" pitchFamily="49" charset="-122"/>
                <a:cs typeface="Times New Roman" panose="02020603050405020304" pitchFamily="18" charset="0"/>
              </a:rPr>
              <a:t>形式作表语</a:t>
            </a:r>
            <a:endParaRPr lang="zh-CN" altLang="zh-CN" sz="105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96016068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英语中有很多与感觉有关的及物动词，其动词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，多用来形容物；其动词</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形式意为</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）感到</a:t>
            </a:r>
            <a:r>
              <a:rPr lang="en-US" altLang="zh-CN"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，多用来形容人、人的声音或表情等。这类词常见的有：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surprising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令人吃惊的　　</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surprised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惊讶的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frightening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令人惊恐的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frightened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受惊的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interesting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有趣的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interested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感兴趣的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pleasing</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令人满意的</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pleased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满意的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469382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2862322"/>
          </a:xfrm>
        </p:spPr>
        <p:txBody>
          <a:bodyPr/>
          <a:lstStyle/>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2017</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年版《普通高中课程标准》首次提出</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学科核心素养</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。英语学科核心素养由语言能力、文化意识、思维品质和学习能力构成。随之而来，以后的英语考试将更加坚持能力立意，突出核心素养的考查。</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下面文段就是围绕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学习能力</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这一学科素养展开的。旨在提高学生分析和解决问题的能力。</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核心素养通.eps" descr="id:2147487007;FounderCES"/>
          <p:cNvPicPr/>
          <p:nvPr/>
        </p:nvPicPr>
        <p:blipFill>
          <a:blip r:embed="rId2"/>
          <a:stretch>
            <a:fillRect/>
          </a:stretch>
        </p:blipFill>
        <p:spPr>
          <a:xfrm>
            <a:off x="3513861" y="798431"/>
            <a:ext cx="5179834" cy="541707"/>
          </a:xfrm>
          <a:prstGeom prst="rect">
            <a:avLst/>
          </a:prstGeom>
        </p:spPr>
      </p:pic>
      <p:pic>
        <p:nvPicPr>
          <p:cNvPr id="5" name="素养解读.eps" descr="id:2147487014;FounderCES"/>
          <p:cNvPicPr/>
          <p:nvPr/>
        </p:nvPicPr>
        <p:blipFill>
          <a:blip r:embed="rId3"/>
          <a:stretch>
            <a:fillRect/>
          </a:stretch>
        </p:blipFill>
        <p:spPr>
          <a:xfrm>
            <a:off x="2084474" y="1472989"/>
            <a:ext cx="8038608" cy="384740"/>
          </a:xfrm>
          <a:prstGeom prst="rect">
            <a:avLst/>
          </a:prstGeom>
        </p:spPr>
      </p:pic>
    </p:spTree>
    <p:extLst>
      <p:ext uri="{BB962C8B-B14F-4D97-AF65-F5344CB8AC3E}">
        <p14:creationId xmlns:p14="http://schemas.microsoft.com/office/powerpoint/2010/main" val="16653762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impressive</a:t>
            </a:r>
            <a:r>
              <a:rPr lang="en-US"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i="1"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给人印象深刻的</a:t>
            </a:r>
            <a:r>
              <a:rPr lang="zh-CN" altLang="zh-CN" dirty="0">
                <a:solidFill>
                  <a:srgbClr val="25477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25477F"/>
                </a:solidFill>
                <a:latin typeface="Times New Roman" panose="02020603050405020304" pitchFamily="18" charset="0"/>
                <a:ea typeface="黑体" panose="02010609060101010101" pitchFamily="49" charset="-122"/>
                <a:cs typeface="Times New Roman" panose="02020603050405020304" pitchFamily="18" charset="0"/>
              </a:rPr>
              <a:t>令人敬佩的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693826"/>
            <a:ext cx="11485848" cy="1869743"/>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got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bachelor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degree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Cambridge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master</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University</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London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impressive.</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你在剑桥大学获得了学士学位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在伦敦大学获得了硕士学位</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这令人敬佩。</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教材原句S.eps" descr="id:2147486356;FounderCES"/>
          <p:cNvPicPr/>
          <p:nvPr/>
        </p:nvPicPr>
        <p:blipFill>
          <a:blip r:embed="rId2"/>
          <a:stretch>
            <a:fillRect/>
          </a:stretch>
        </p:blipFill>
        <p:spPr>
          <a:xfrm>
            <a:off x="5375126" y="1484784"/>
            <a:ext cx="6471576" cy="425544"/>
          </a:xfrm>
          <a:prstGeom prst="rect">
            <a:avLst/>
          </a:prstGeom>
        </p:spPr>
      </p:pic>
      <p:sp>
        <p:nvSpPr>
          <p:cNvPr id="6" name="矩形 5"/>
          <p:cNvSpPr/>
          <p:nvPr/>
        </p:nvSpPr>
        <p:spPr>
          <a:xfrm>
            <a:off x="360854" y="3668831"/>
            <a:ext cx="11485848" cy="1200329"/>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Their success is all the more impressive when you consider the efforts they’ve made. </a:t>
            </a:r>
            <a:r>
              <a:rPr lang="zh-CN" altLang="zh-CN" sz="2400" b="0" dirty="0">
                <a:solidFill>
                  <a:srgbClr val="000000"/>
                </a:solidFill>
                <a:ea typeface="楷体" panose="02010609060101010101" pitchFamily="49" charset="-122"/>
                <a:cs typeface="Times New Roman" panose="02020603050405020304" pitchFamily="18" charset="0"/>
              </a:rPr>
              <a:t>如果你考虑到他们所付出的努力</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你就会觉得他们的成功更加了不起。</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69672758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主题</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人与社会</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学科素养</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AC7D9F"/>
                </a:solidFill>
                <a:latin typeface="Times New Roman" panose="02020603050405020304" pitchFamily="18" charset="0"/>
                <a:ea typeface="楷体" panose="02010609060101010101" pitchFamily="49" charset="-122"/>
                <a:cs typeface="Times New Roman" panose="02020603050405020304" pitchFamily="18" charset="0"/>
              </a:rPr>
              <a:t>学习能力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AC7D9F"/>
                </a:solidFill>
                <a:latin typeface="Times New Roman" panose="02020603050405020304" pitchFamily="18" charset="0"/>
                <a:ea typeface="黑体" panose="02010609060101010101" pitchFamily="49" charset="-122"/>
                <a:cs typeface="Times New Roman" panose="02020603050405020304" pitchFamily="18" charset="0"/>
              </a:rPr>
              <a:t>难度系数</a:t>
            </a:r>
            <a:r>
              <a:rPr lang="zh-CN" altLang="zh-CN" dirty="0">
                <a:solidFill>
                  <a:srgbClr val="AC7D9F"/>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AC7D9F"/>
                </a:solidFill>
                <a:latin typeface="Segoe UI Symbol" panose="020B0502040204020203" pitchFamily="34" charset="0"/>
                <a:ea typeface="Times New Roman" panose="02020603050405020304" pitchFamily="18" charset="0"/>
                <a:cs typeface="Segoe UI Symbol" panose="020B0502040204020203" pitchFamily="34"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 dozens of action and horror films</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focusing on artificial intelligence and what happens when robots take over. While this makes for great entertainment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people take this idea to heart and are terrified of robots taking over their work. This slight panic by some mirrors what we know from history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electricity was discovered and mass produced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 worried about candlestick makers. When cars became popular</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carriage makers were worried they would be out in the cold.</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5460511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11949"/>
          </a:xfrm>
        </p:spPr>
        <p:txBody>
          <a:bodyPr/>
          <a:lstStyle/>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 advancements do sometimes mean that certain jobs become less needed over time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that doesn’t mean entire industries are just out of luck. In fact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research shows that automation doesn’t reduce the number of jobs available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it can even add more jobs to the workforce.</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of these jobs are in the information technology industries. If you’re considering going into IT</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is an ideal time to get the education you need to pursue that career. AI and tech advancements are only going to keep moving forward. As new technology is created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more jobs are needed. Having an IT degree will mean you’re ready to be part of these advancements and can feel secure in your future.</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5013613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5947"/>
          </a:xfrm>
        </p:spPr>
        <p:txBody>
          <a:bodyPr/>
          <a:lstStyle/>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Currently many of these new exciting AI advancements haven’t trickled</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into everyday life. For example</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self-driving cars are an exciting and developing technology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you can’t buy one and likely won’t be able to anytime soon. If being involved in these current developments sounds exciting to you</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could be the perfect time to get an IT degree and move into a field where you’d be on the cusp</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尖端</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all the technology advances ahead.</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8015" hangingPunct="0">
              <a:spcAft>
                <a:spcPts val="0"/>
              </a:spcAft>
            </a:pP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 new technology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some jobs eventually do become less necessary </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aren’t many carriage makers today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change is the only constant in the world. And ultimately</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technology advancements of the past and present are hugely beneficial for society.</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0634734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1133965"/>
          </a:xfrm>
          <a:solidFill>
            <a:srgbClr val="FCE2D0"/>
          </a:solidFill>
        </p:spPr>
        <p:txBody>
          <a:bodyPr/>
          <a:lstStyle/>
          <a:p>
            <a:pPr hangingPunct="0">
              <a:spcAft>
                <a:spcPts val="0"/>
              </a:spcAft>
            </a:pP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There</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are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dozens</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action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horror</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films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focusing</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artificial</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intelligence</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what</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happens</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when</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robots</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take</a:t>
            </a:r>
            <a:r>
              <a:rPr lang="en-US" altLang="zh-CN">
                <a:solidFill>
                  <a:srgbClr val="F081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a:solidFill>
                  <a:srgbClr val="F08100"/>
                </a:solidFill>
                <a:latin typeface="Times New Roman" panose="02020603050405020304" pitchFamily="18" charset="0"/>
                <a:ea typeface="宋体" panose="02010600030101010101" pitchFamily="2" charset="-122"/>
                <a:cs typeface="Times New Roman" panose="02020603050405020304" pitchFamily="18" charset="0"/>
              </a:rPr>
              <a:t>over</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句型解读.eps" descr="id:2147487021;FounderCES"/>
          <p:cNvPicPr/>
          <p:nvPr/>
        </p:nvPicPr>
        <p:blipFill>
          <a:blip r:embed="rId2"/>
          <a:stretch>
            <a:fillRect/>
          </a:stretch>
        </p:blipFill>
        <p:spPr>
          <a:xfrm>
            <a:off x="379506" y="902529"/>
            <a:ext cx="1697873" cy="333511"/>
          </a:xfrm>
          <a:prstGeom prst="rect">
            <a:avLst/>
          </a:prstGeom>
        </p:spPr>
      </p:pic>
      <p:sp>
        <p:nvSpPr>
          <p:cNvPr id="4" name="内容占位符 1"/>
          <p:cNvSpPr txBox="1">
            <a:spLocks/>
          </p:cNvSpPr>
          <p:nvPr/>
        </p:nvSpPr>
        <p:spPr bwMode="auto">
          <a:xfrm>
            <a:off x="360854" y="255003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eaLnBrk="1" hangingPunct="0">
              <a:spcAft>
                <a:spcPts val="0"/>
              </a:spcAf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本句是简单句</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there be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句式；</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all focusing on artificial intelligence</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是独立主格结构作伴随状语；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happens</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是宾语从句，作</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focusing on</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的宾语；</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robots take over</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是时间状语从句。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分析.eps" descr="id:2147487028;FounderCES"/>
          <p:cNvPicPr/>
          <p:nvPr/>
        </p:nvPicPr>
        <p:blipFill>
          <a:blip r:embed="rId3"/>
          <a:stretch>
            <a:fillRect/>
          </a:stretch>
        </p:blipFill>
        <p:spPr>
          <a:xfrm>
            <a:off x="384123" y="2746242"/>
            <a:ext cx="534375" cy="253923"/>
          </a:xfrm>
          <a:prstGeom prst="rect">
            <a:avLst/>
          </a:prstGeom>
        </p:spPr>
      </p:pic>
      <p:sp>
        <p:nvSpPr>
          <p:cNvPr id="6" name="内容占位符 1"/>
          <p:cNvSpPr txBox="1">
            <a:spLocks/>
          </p:cNvSpPr>
          <p:nvPr/>
        </p:nvSpPr>
        <p:spPr bwMode="auto">
          <a:xfrm>
            <a:off x="360854" y="429291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533400">
              <a:spcAft>
                <a:spcPts val="0"/>
              </a:spcAft>
            </a:pP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有几十部动作片和恐怖片都聚焦于人工智能和机器人接管（</a:t>
            </a:r>
            <a:r>
              <a:rPr lang="zh-CN" altLang="zh-CN" spc="-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世界</a:t>
            </a:r>
            <a:r>
              <a:rPr lang="zh-CN" altLang="zh-CN"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）后会发生什么。</a:t>
            </a:r>
            <a:endParaRPr lang="zh-CN" altLang="zh-CN" sz="105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译文.eps" descr="id:2147487035;FounderCES"/>
          <p:cNvPicPr/>
          <p:nvPr/>
        </p:nvPicPr>
        <p:blipFill>
          <a:blip r:embed="rId4"/>
          <a:stretch>
            <a:fillRect/>
          </a:stretch>
        </p:blipFill>
        <p:spPr>
          <a:xfrm>
            <a:off x="360854" y="4489116"/>
            <a:ext cx="540691" cy="253922"/>
          </a:xfrm>
          <a:prstGeom prst="rect">
            <a:avLst/>
          </a:prstGeom>
        </p:spPr>
      </p:pic>
    </p:spTree>
    <p:extLst>
      <p:ext uri="{BB962C8B-B14F-4D97-AF65-F5344CB8AC3E}">
        <p14:creationId xmlns:p14="http://schemas.microsoft.com/office/powerpoint/2010/main" val="89860618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1270501"/>
            <a:ext cx="11485848" cy="3346237"/>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intelligence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智力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entertainment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娱乐</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advancement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发展</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pursue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追求</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career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职业</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secure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安全的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currently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当前</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ultimately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involved in</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投入，加入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terrified of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害怕</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dozens of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几十个</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sb11.eps" descr="id:2147487042;FounderCES"/>
          <p:cNvPicPr/>
          <p:nvPr/>
        </p:nvPicPr>
        <p:blipFill>
          <a:blip r:embed="rId2"/>
          <a:stretch>
            <a:fillRect/>
          </a:stretch>
        </p:blipFill>
        <p:spPr>
          <a:xfrm>
            <a:off x="360854" y="884843"/>
            <a:ext cx="1584176" cy="368883"/>
          </a:xfrm>
          <a:prstGeom prst="rect">
            <a:avLst/>
          </a:prstGeom>
        </p:spPr>
      </p:pic>
    </p:spTree>
    <p:extLst>
      <p:ext uri="{BB962C8B-B14F-4D97-AF65-F5344CB8AC3E}">
        <p14:creationId xmlns:p14="http://schemas.microsoft.com/office/powerpoint/2010/main" val="425752485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4403"/>
            <a:ext cx="11485848" cy="2792239"/>
          </a:xfrm>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focus on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专注于</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take over</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advancement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进步</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available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可以利用的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eventually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constant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持续的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ultimately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最终的</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beneficial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adj</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有益的</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society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社会 </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0" name="sb12.eps" descr="id:2147487049;FounderCES"/>
          <p:cNvPicPr/>
          <p:nvPr/>
        </p:nvPicPr>
        <p:blipFill>
          <a:blip r:embed="rId2"/>
          <a:stretch>
            <a:fillRect/>
          </a:stretch>
        </p:blipFill>
        <p:spPr>
          <a:xfrm>
            <a:off x="360854" y="872842"/>
            <a:ext cx="1582913" cy="392886"/>
          </a:xfrm>
          <a:prstGeom prst="rect">
            <a:avLst/>
          </a:prstGeom>
        </p:spPr>
      </p:pic>
    </p:spTree>
    <p:extLst>
      <p:ext uri="{BB962C8B-B14F-4D97-AF65-F5344CB8AC3E}">
        <p14:creationId xmlns:p14="http://schemas.microsoft.com/office/powerpoint/2010/main" val="33742392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内容占位符 12"/>
          <p:cNvSpPr>
            <a:spLocks noGrp="1"/>
          </p:cNvSpPr>
          <p:nvPr>
            <p:ph idx="1"/>
          </p:nvPr>
        </p:nvSpPr>
        <p:spPr>
          <a:xfrm>
            <a:off x="360854" y="917211"/>
            <a:ext cx="11485848" cy="2862322"/>
          </a:xfrm>
          <a:solidFill>
            <a:srgbClr val="E6E1EF"/>
          </a:solidFill>
        </p:spPr>
        <p:txBody>
          <a:bodyPr/>
          <a:lstStyle/>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使留下深刻印象；使钦佩</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 sb with/by sth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某物给某人留下深刻印象</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be impressed by/with/by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印象深刻</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 sth on sb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使某人了解某事的重要性</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impression </a:t>
            </a:r>
            <a:r>
              <a:rPr lang="en-US" altLang="zh-CN"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印象</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4" name="知识拓展.eps" descr="id:2147486363;FounderCES"/>
          <p:cNvPicPr/>
          <p:nvPr/>
        </p:nvPicPr>
        <p:blipFill>
          <a:blip r:embed="rId2"/>
          <a:stretch>
            <a:fillRect/>
          </a:stretch>
        </p:blipFill>
        <p:spPr>
          <a:xfrm>
            <a:off x="694606" y="755651"/>
            <a:ext cx="1821926" cy="323119"/>
          </a:xfrm>
          <a:prstGeom prst="rect">
            <a:avLst/>
          </a:prstGeom>
        </p:spPr>
      </p:pic>
      <p:sp>
        <p:nvSpPr>
          <p:cNvPr id="3" name="矩形 2"/>
          <p:cNvSpPr/>
          <p:nvPr/>
        </p:nvSpPr>
        <p:spPr>
          <a:xfrm>
            <a:off x="360854" y="3862789"/>
            <a:ext cx="11485848" cy="646331"/>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I am very impressed with the clown’s performance.</a:t>
            </a:r>
            <a:r>
              <a:rPr lang="zh-CN" altLang="zh-CN" sz="2400" b="0" dirty="0">
                <a:solidFill>
                  <a:srgbClr val="000000"/>
                </a:solidFill>
                <a:ea typeface="楷体" panose="02010609060101010101" pitchFamily="49" charset="-122"/>
                <a:cs typeface="Times New Roman" panose="02020603050405020304" pitchFamily="18" charset="0"/>
              </a:rPr>
              <a:t>小丑的表演给我留下了深刻的印象。</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3198012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hangingPunct="0">
              <a:spcAft>
                <a:spcPts val="0"/>
              </a:spcAft>
            </a:pP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en-US" altLang="zh-CN" b="1">
                <a:solidFill>
                  <a:srgbClr val="D8657B"/>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a:solidFill>
                  <a:srgbClr val="D8657B"/>
                </a:solidFill>
                <a:latin typeface="Times New Roman" panose="02020603050405020304" pitchFamily="18" charset="0"/>
                <a:ea typeface="黑体" panose="02010609060101010101" pitchFamily="49" charset="-122"/>
                <a:cs typeface="Times New Roman" panose="02020603050405020304" pitchFamily="18" charset="0"/>
              </a:rPr>
              <a:t>与某人相处融洽</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B3.eps" descr="id:2147486412;FounderCES"/>
          <p:cNvPicPr/>
          <p:nvPr/>
        </p:nvPicPr>
        <p:blipFill>
          <a:blip r:embed="rId2"/>
          <a:stretch>
            <a:fillRect/>
          </a:stretch>
        </p:blipFill>
        <p:spPr>
          <a:xfrm>
            <a:off x="378066" y="876581"/>
            <a:ext cx="2004897" cy="385407"/>
          </a:xfrm>
          <a:prstGeom prst="rect">
            <a:avLst/>
          </a:prstGeom>
        </p:spPr>
      </p:pic>
      <p:sp>
        <p:nvSpPr>
          <p:cNvPr id="4" name="内容占位符 1"/>
          <p:cNvSpPr txBox="1">
            <a:spLocks/>
          </p:cNvSpPr>
          <p:nvPr/>
        </p:nvSpPr>
        <p:spPr bwMode="auto">
          <a:xfrm>
            <a:off x="360854" y="2226746"/>
            <a:ext cx="11485848" cy="1315745"/>
          </a:xfrm>
          <a:prstGeom prst="rect">
            <a:avLst/>
          </a:prstGeom>
          <a:solidFill>
            <a:srgbClr val="D3ED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endParaRPr lang="en-US" altLang="zh-CN" sz="5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reliable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always</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well</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with</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everyone</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meet.</a:t>
            </a:r>
            <a:r>
              <a:rPr lang="en-US"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我是个值得信赖的人</a:t>
            </a:r>
            <a:r>
              <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总能和遇到的每一个人融洽相处。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教材原句S.eps" descr="id:2147486356;FounderCES"/>
          <p:cNvPicPr/>
          <p:nvPr/>
        </p:nvPicPr>
        <p:blipFill>
          <a:blip r:embed="rId3"/>
          <a:stretch>
            <a:fillRect/>
          </a:stretch>
        </p:blipFill>
        <p:spPr>
          <a:xfrm>
            <a:off x="5375126" y="2017704"/>
            <a:ext cx="6471576" cy="425544"/>
          </a:xfrm>
          <a:prstGeom prst="rect">
            <a:avLst/>
          </a:prstGeom>
        </p:spPr>
      </p:pic>
      <p:sp>
        <p:nvSpPr>
          <p:cNvPr id="7" name="矩形 6"/>
          <p:cNvSpPr/>
          <p:nvPr/>
        </p:nvSpPr>
        <p:spPr>
          <a:xfrm>
            <a:off x="378066" y="3594898"/>
            <a:ext cx="11468636" cy="1130246"/>
          </a:xfrm>
          <a:prstGeom prst="rect">
            <a:avLst/>
          </a:prstGeom>
        </p:spPr>
        <p:txBody>
          <a:bodyPr wrap="square">
            <a:spAutoFit/>
          </a:bodyPr>
          <a:lstStyle/>
          <a:p>
            <a:pPr algn="just">
              <a:lnSpc>
                <a:spcPct val="150000"/>
              </a:lnSpc>
              <a:spcAft>
                <a:spcPts val="0"/>
              </a:spcAft>
            </a:pPr>
            <a:r>
              <a:rPr lang="en-US" altLang="zh-CN" sz="2400" b="0" dirty="0">
                <a:solidFill>
                  <a:srgbClr val="000000"/>
                </a:solidFill>
                <a:ea typeface="Times New Roman" panose="02020603050405020304" pitchFamily="18" charset="0"/>
                <a:cs typeface="Times New Roman" panose="02020603050405020304" pitchFamily="18" charset="0"/>
              </a:rPr>
              <a:t>·</a:t>
            </a:r>
            <a:r>
              <a:rPr lang="en-US" altLang="zh-CN" sz="2400" b="0" dirty="0">
                <a:solidFill>
                  <a:srgbClr val="000000"/>
                </a:solidFill>
                <a:cs typeface="Times New Roman" panose="02020603050405020304" pitchFamily="18" charset="0"/>
              </a:rPr>
              <a:t>You should get on well with your classmates in your new school. </a:t>
            </a:r>
            <a:r>
              <a:rPr lang="zh-CN" altLang="zh-CN" sz="2400" b="0" dirty="0">
                <a:solidFill>
                  <a:srgbClr val="000000"/>
                </a:solidFill>
                <a:ea typeface="楷体" panose="02010609060101010101" pitchFamily="49" charset="-122"/>
                <a:cs typeface="Times New Roman" panose="02020603050405020304" pitchFamily="18" charset="0"/>
              </a:rPr>
              <a:t>在新学校里</a:t>
            </a:r>
            <a:r>
              <a:rPr lang="zh-CN" altLang="zh-CN" sz="2400" b="0" dirty="0">
                <a:solidFill>
                  <a:srgbClr val="000000"/>
                </a:solidFill>
                <a:cs typeface="Times New Roman" panose="02020603050405020304" pitchFamily="18" charset="0"/>
              </a:rPr>
              <a:t>，</a:t>
            </a:r>
            <a:r>
              <a:rPr lang="zh-CN" altLang="zh-CN" sz="2400" b="0" dirty="0">
                <a:solidFill>
                  <a:srgbClr val="000000"/>
                </a:solidFill>
                <a:ea typeface="楷体" panose="02010609060101010101" pitchFamily="49" charset="-122"/>
                <a:cs typeface="Times New Roman" panose="02020603050405020304" pitchFamily="18" charset="0"/>
              </a:rPr>
              <a:t>你应该和同学融洽相处。</a:t>
            </a:r>
            <a:endParaRPr lang="zh-CN" altLang="zh-CN" sz="1050" b="0" dirty="0">
              <a:solidFill>
                <a:srgbClr val="000000"/>
              </a:solidFill>
              <a:cs typeface="Times New Roman" panose="02020603050405020304" pitchFamily="18" charset="0"/>
            </a:endParaRPr>
          </a:p>
        </p:txBody>
      </p:sp>
    </p:spTree>
    <p:extLst>
      <p:ext uri="{BB962C8B-B14F-4D97-AF65-F5344CB8AC3E}">
        <p14:creationId xmlns:p14="http://schemas.microsoft.com/office/powerpoint/2010/main" val="2067549903"/>
      </p:ext>
    </p:extLst>
  </p:cSld>
  <p:clrMapOvr>
    <a:masterClrMapping/>
  </p:clrMapOvr>
  <p:timing>
    <p:tnLst>
      <p:par>
        <p:cTn id="1" dur="indefinite" restart="never" nodeType="tmRoot"/>
      </p:par>
    </p:tn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797</TotalTime>
  <Words>6268</Words>
  <Application>Microsoft Office PowerPoint</Application>
  <PresentationFormat>自定义</PresentationFormat>
  <Paragraphs>345</Paragraphs>
  <Slides>75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75</vt:i4>
      </vt:variant>
    </vt:vector>
  </HeadingPairs>
  <TitlesOfParts>
    <vt:vector size="86" baseType="lpstr">
      <vt:lpstr>MS Mincho</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微软中国</cp:lastModifiedBy>
  <cp:revision>715</cp:revision>
  <dcterms:created xsi:type="dcterms:W3CDTF">2020-11-06T05:24:00Z</dcterms:created>
  <dcterms:modified xsi:type="dcterms:W3CDTF">2025-11-09T01:49:06Z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